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41205" autoAdjust="0"/>
  </p:normalViewPr>
  <p:slideViewPr>
    <p:cSldViewPr>
      <p:cViewPr varScale="1">
        <p:scale>
          <a:sx n="76" d="100"/>
          <a:sy n="76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3399A-6236-4341-83D1-FA65A0C4667F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823E4-933A-45CC-81E3-DB065D78761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8104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23E4-933A-45CC-81E3-DB065D78761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9350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Nowadays, more and more content providers adopt peer-to-peer</a:t>
            </a:r>
          </a:p>
          <a:p>
            <a:r>
              <a:rPr lang="en-US" altLang="zh-CN" dirty="0" smtClean="0"/>
              <a:t>system to deliver their files.</a:t>
            </a:r>
            <a:r>
              <a:rPr lang="zh-CN" altLang="en-US" baseline="0" dirty="0" smtClean="0"/>
              <a:t> </a:t>
            </a:r>
            <a:r>
              <a:rPr lang="en-US" altLang="zh-CN" dirty="0" smtClean="0"/>
              <a:t>Although the feature of self-organizing</a:t>
            </a:r>
          </a:p>
          <a:p>
            <a:r>
              <a:rPr lang="en-US" altLang="zh-CN" dirty="0" smtClean="0"/>
              <a:t>can quickly organize a massive of peers to share file content,</a:t>
            </a:r>
          </a:p>
          <a:p>
            <a:r>
              <a:rPr lang="en-US" altLang="zh-CN" dirty="0" smtClean="0"/>
              <a:t>the volatility of peer-to-peer swarms lead to a short lifespan.</a:t>
            </a:r>
          </a:p>
          <a:p>
            <a:r>
              <a:rPr lang="en-US" altLang="zh-CN" dirty="0" smtClean="0"/>
              <a:t>According to the result of Daniel et al., almost 80% of swarms were unavailable 80% of time</a:t>
            </a:r>
          </a:p>
          <a:p>
            <a:r>
              <a:rPr lang="en-US" altLang="zh-CN" dirty="0" smtClean="0"/>
              <a:t>[2]. Surprisingly, the long-term evolution and lifespan is rarely</a:t>
            </a:r>
          </a:p>
          <a:p>
            <a:r>
              <a:rPr lang="en-US" altLang="zh-CN" dirty="0" smtClean="0"/>
              <a:t>mentioned except a few recent works aim to design effective</a:t>
            </a:r>
          </a:p>
          <a:p>
            <a:r>
              <a:rPr lang="en-US" altLang="zh-CN" dirty="0" smtClean="0"/>
              <a:t>incentives for seeds that keep seeds staying longer time in</a:t>
            </a:r>
          </a:p>
          <a:p>
            <a:r>
              <a:rPr lang="en-US" altLang="zh-CN" dirty="0" smtClean="0"/>
              <a:t>swarm.</a:t>
            </a:r>
          </a:p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Previous models [4] [5] either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 on the flash-crowd or are on the basis of short term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swarm characteristics. They can’t look the swarm at a bird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view and point out the general factors of lifespan. Therefore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long-term model is needed to guide us on designing better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seed incentives.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23E4-933A-45CC-81E3-DB065D78761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02936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Before modeling swarm, we need to think about it in a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long-term view. Previous models are based on short-term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characteristics and some of their assumptions conflict with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long-term characteristics. First, there is redundant uploading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bandwidth. 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Recent literature and our measurement show that the seed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altLang="zh-CN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leecher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ratio keeps in a high level after flash-crowd. So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uploading bandwidth is bigger than the downloading one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long lived swarms. Second, the peer leave rate is variable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 time elapses. Although assuming leave rate as a constant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fine in short term models, it will cause apparent error in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large time scale. Last, the life cycle of peer is an alternating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between online and offline. According to our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results, peer usually participates in a swarm many times on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23E4-933A-45CC-81E3-DB065D78761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8305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There are four basic factors of swarms based on the long-term</a:t>
            </a:r>
          </a:p>
          <a:p>
            <a:r>
              <a:rPr lang="en-US" altLang="zh-CN" dirty="0" smtClean="0"/>
              <a:t>life cycle of peers. The first two factors are about peer</a:t>
            </a:r>
          </a:p>
          <a:p>
            <a:r>
              <a:rPr lang="en-US" altLang="zh-CN" dirty="0" smtClean="0"/>
              <a:t>arrive rate.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\lambda_0 is the arrive rate when swarm born, and \tau is</a:t>
            </a:r>
          </a:p>
          <a:p>
            <a:r>
              <a:rPr lang="en-US" altLang="zh-CN" dirty="0" smtClean="0"/>
              <a:t>the attenuation parameter of arrive rate. We believe that the</a:t>
            </a:r>
          </a:p>
          <a:p>
            <a:r>
              <a:rPr lang="en-US" altLang="zh-CN" dirty="0" smtClean="0"/>
              <a:t>fundamental reason of swarm’s dead is the declining arrive</a:t>
            </a:r>
          </a:p>
          <a:p>
            <a:r>
              <a:rPr lang="en-US" altLang="zh-CN" dirty="0" smtClean="0"/>
              <a:t>rate. The third factor is the availability of a peer which can</a:t>
            </a:r>
          </a:p>
          <a:p>
            <a:r>
              <a:rPr lang="en-US" altLang="zh-CN" dirty="0" smtClean="0"/>
              <a:t>be calculated from the online session length and the offline session length.</a:t>
            </a:r>
          </a:p>
          <a:p>
            <a:r>
              <a:rPr lang="en-US" altLang="zh-CN" dirty="0" smtClean="0"/>
              <a:t>For the peers are independent and obey the same distribution,</a:t>
            </a:r>
          </a:p>
          <a:p>
            <a:r>
              <a:rPr lang="en-US" altLang="zh-CN" dirty="0" smtClean="0"/>
              <a:t>we assume all peers have the same availability. The fourth</a:t>
            </a:r>
          </a:p>
          <a:p>
            <a:r>
              <a:rPr lang="en-US" altLang="zh-CN" dirty="0" smtClean="0"/>
              <a:t>factor is the task length. In our model, the peer leave rate is</a:t>
            </a:r>
          </a:p>
          <a:p>
            <a:r>
              <a:rPr lang="en-US" altLang="zh-CN" dirty="0" smtClean="0"/>
              <a:t>not explicitly involved. In fact, the leave rate is a function of</a:t>
            </a:r>
          </a:p>
          <a:p>
            <a:r>
              <a:rPr lang="en-US" altLang="zh-CN" dirty="0" smtClean="0"/>
              <a:t>arrive rate and task length.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23E4-933A-45CC-81E3-DB065D787610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4250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In order to depict long-term evolution, we compose each</a:t>
            </a:r>
          </a:p>
          <a:p>
            <a:r>
              <a:rPr lang="en-US" altLang="zh-CN" dirty="0" smtClean="0"/>
              <a:t>peer’s behavior to represent the whole swarm. Peers arrive</a:t>
            </a:r>
          </a:p>
          <a:p>
            <a:r>
              <a:rPr lang="en-US" altLang="zh-CN" dirty="0" smtClean="0"/>
              <a:t>to the swarm following an exponential rate and they alternate</a:t>
            </a:r>
          </a:p>
          <a:p>
            <a:r>
              <a:rPr lang="en-US" altLang="zh-CN" dirty="0" smtClean="0"/>
              <a:t>their status between online and offline until leaving the swarm</a:t>
            </a:r>
          </a:p>
          <a:p>
            <a:r>
              <a:rPr lang="en-US" altLang="zh-CN" dirty="0" smtClean="0"/>
              <a:t>permanently. We mix every peer’s life cycle to form the</a:t>
            </a:r>
          </a:p>
          <a:p>
            <a:r>
              <a:rPr lang="en-US" altLang="zh-CN" dirty="0" smtClean="0"/>
              <a:t>swarm evolution in our long-term model. In order to obtain</a:t>
            </a:r>
          </a:p>
          <a:p>
            <a:r>
              <a:rPr lang="en-US" altLang="zh-CN" dirty="0" smtClean="0"/>
              <a:t>the lifespan, we assume the swarm will die when the average</a:t>
            </a:r>
          </a:p>
          <a:p>
            <a:r>
              <a:rPr lang="en-US" altLang="zh-CN" dirty="0" smtClean="0"/>
              <a:t>peer number is below a threshold, such as one.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23E4-933A-45CC-81E3-DB065D787610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21016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model enables us to analyze the key factors that influence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lifespan. According to our model, there are four factors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influence lifespan in two kinds of different ways. One kind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factors is the attenuation parameter of arrive rate and the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average task length that influence lifespan linearly. 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other kind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factors are the initial arrival rate and peer availability that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logarithmic influence on lifespan. 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summary, seed incentives are not the only way to extend lifespan. 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then validate our model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results with real swarm and simulations. Our experiments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that the model captures the evolution closely and the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 are valid in different situations.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23E4-933A-45CC-81E3-DB065D787610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93921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To the best of our knowledge, there is no conclusion about which fundamental factors influence</a:t>
            </a:r>
          </a:p>
          <a:p>
            <a:r>
              <a:rPr lang="en-US" altLang="zh-CN" dirty="0" smtClean="0"/>
              <a:t>it. In order to give a clear result, we inspect long-term</a:t>
            </a:r>
          </a:p>
          <a:p>
            <a:r>
              <a:rPr lang="en-US" altLang="zh-CN" dirty="0" smtClean="0"/>
              <a:t>characteristics by measurements. The new</a:t>
            </a:r>
          </a:p>
          <a:p>
            <a:r>
              <a:rPr lang="en-US" altLang="zh-CN" dirty="0" smtClean="0"/>
              <a:t>findings in measurements are different from the work that based on short</a:t>
            </a:r>
          </a:p>
          <a:p>
            <a:r>
              <a:rPr lang="en-US" altLang="zh-CN" dirty="0" smtClean="0"/>
              <a:t>term characteristics. So we propose a long-term model which</a:t>
            </a:r>
          </a:p>
          <a:p>
            <a:r>
              <a:rPr lang="en-US" altLang="zh-CN" dirty="0" smtClean="0"/>
              <a:t>ignores detailed changes in short term to give a clear view</a:t>
            </a:r>
          </a:p>
          <a:p>
            <a:r>
              <a:rPr lang="en-US" altLang="zh-CN" dirty="0" smtClean="0"/>
              <a:t>about the long-term evolution. Although we make several</a:t>
            </a:r>
          </a:p>
          <a:p>
            <a:r>
              <a:rPr lang="en-US" altLang="zh-CN" dirty="0" smtClean="0"/>
              <a:t>simplifying assumptions, the model fits real swarm very well</a:t>
            </a:r>
          </a:p>
          <a:p>
            <a:r>
              <a:rPr lang="en-US" altLang="zh-CN" dirty="0" smtClean="0"/>
              <a:t>and the results are validated by extensive simulations.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23E4-933A-45CC-81E3-DB065D78761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40245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2011-8-26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Understanding Long-term Evolution and Lifespan in Peer-to-Peer Systems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i="1" dirty="0"/>
              <a:t>Yong Zhao</a:t>
            </a:r>
            <a:r>
              <a:rPr lang="en-US" altLang="zh-CN" i="1" dirty="0"/>
              <a:t>, </a:t>
            </a:r>
            <a:r>
              <a:rPr lang="en-US" altLang="zh-CN" i="1" dirty="0" err="1"/>
              <a:t>Zhibin</a:t>
            </a:r>
            <a:r>
              <a:rPr lang="en-US" altLang="zh-CN" i="1" dirty="0"/>
              <a:t> Zhang, Li </a:t>
            </a:r>
            <a:r>
              <a:rPr lang="en-US" altLang="zh-CN" i="1" dirty="0" err="1" smtClean="0"/>
              <a:t>Guo</a:t>
            </a:r>
            <a:endParaRPr lang="en-US" altLang="zh-CN" i="1" dirty="0" smtClean="0"/>
          </a:p>
          <a:p>
            <a:r>
              <a:rPr lang="en-US" altLang="zh-CN" dirty="0" smtClean="0"/>
              <a:t>Institute </a:t>
            </a:r>
            <a:r>
              <a:rPr lang="en-US" altLang="zh-CN" dirty="0"/>
              <a:t>of Computing Technology, </a:t>
            </a:r>
          </a:p>
          <a:p>
            <a:r>
              <a:rPr lang="en-US" altLang="zh-CN" dirty="0"/>
              <a:t>Chinese Academy of Sciences</a:t>
            </a:r>
            <a:endParaRPr lang="zh-CN" altLang="en-US" dirty="0"/>
          </a:p>
          <a:p>
            <a:r>
              <a:rPr lang="en-US" altLang="zh-CN" dirty="0" smtClean="0"/>
              <a:t>zhaoyong@software.ict.ac.cn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2329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Low availability in P2P systems</a:t>
            </a:r>
          </a:p>
          <a:p>
            <a:pPr lvl="1"/>
            <a:r>
              <a:rPr lang="en-US" altLang="zh-CN" sz="2800" dirty="0" smtClean="0"/>
              <a:t>80% swarms are unavailable in 80% time</a:t>
            </a:r>
          </a:p>
          <a:p>
            <a:r>
              <a:rPr lang="en-US" altLang="zh-CN" sz="2800" dirty="0" smtClean="0"/>
              <a:t>Mechanisms without </a:t>
            </a:r>
            <a:r>
              <a:rPr lang="en-US" altLang="zh-CN" sz="2800" dirty="0"/>
              <a:t>the </a:t>
            </a:r>
            <a:r>
              <a:rPr lang="en-US" altLang="zh-CN" sz="2800" dirty="0" smtClean="0"/>
              <a:t>navigation of models</a:t>
            </a:r>
          </a:p>
          <a:p>
            <a:pPr lvl="1"/>
            <a:r>
              <a:rPr lang="en-US" altLang="zh-CN" sz="2800" dirty="0"/>
              <a:t>Limited effect</a:t>
            </a:r>
            <a:endParaRPr lang="zh-CN" altLang="en-US" sz="2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4028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Unrealistic assumptions</a:t>
            </a:r>
          </a:p>
          <a:p>
            <a:pPr lvl="1"/>
            <a:r>
              <a:rPr lang="en-US" altLang="zh-CN" dirty="0" smtClean="0"/>
              <a:t>Redundant uploading</a:t>
            </a:r>
          </a:p>
          <a:p>
            <a:pPr lvl="1"/>
            <a:r>
              <a:rPr lang="en-US" altLang="zh-CN" dirty="0" smtClean="0"/>
              <a:t>Peer leave rate is variable</a:t>
            </a:r>
          </a:p>
          <a:p>
            <a:pPr lvl="1"/>
            <a:r>
              <a:rPr lang="en-US" altLang="zh-CN" dirty="0" smtClean="0"/>
              <a:t>Multi-participation of peers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Limitation of Prior models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0868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Task</a:t>
            </a:r>
          </a:p>
          <a:p>
            <a:pPr lvl="1"/>
            <a:r>
              <a:rPr lang="en-US" altLang="zh-CN" dirty="0" smtClean="0"/>
              <a:t>Definition: </a:t>
            </a:r>
            <a:r>
              <a:rPr lang="en-US" altLang="zh-CN" sz="1800" dirty="0"/>
              <a:t>We call the procedure from a peer starts the </a:t>
            </a:r>
            <a:r>
              <a:rPr lang="en-US" altLang="zh-CN" sz="1800" dirty="0" smtClean="0"/>
              <a:t>downloading </a:t>
            </a:r>
            <a:r>
              <a:rPr lang="en-US" altLang="zh-CN" sz="1800" dirty="0"/>
              <a:t>to it deletes the torrent a</a:t>
            </a:r>
            <a:r>
              <a:rPr lang="en-US" altLang="zh-CN" sz="1800" dirty="0" smtClean="0"/>
              <a:t> task. It is the series of participation of the same peer. </a:t>
            </a:r>
          </a:p>
          <a:p>
            <a:pPr lvl="1"/>
            <a:r>
              <a:rPr lang="en-US" altLang="zh-CN" dirty="0" smtClean="0"/>
              <a:t>Arrival rate:</a:t>
            </a:r>
          </a:p>
          <a:p>
            <a:pPr lvl="1"/>
            <a:r>
              <a:rPr lang="en-US" altLang="zh-CN" dirty="0" smtClean="0"/>
              <a:t>Peer </a:t>
            </a:r>
            <a:r>
              <a:rPr lang="en-US" altLang="zh-CN" dirty="0"/>
              <a:t>availability:  the proportion of online </a:t>
            </a:r>
            <a:r>
              <a:rPr lang="en-US" altLang="zh-CN" dirty="0" smtClean="0"/>
              <a:t>session in </a:t>
            </a:r>
            <a:r>
              <a:rPr lang="en-US" altLang="zh-CN" dirty="0"/>
              <a:t>the task </a:t>
            </a:r>
            <a:r>
              <a:rPr lang="en-US" altLang="zh-CN" dirty="0" smtClean="0"/>
              <a:t>length</a:t>
            </a:r>
          </a:p>
          <a:p>
            <a:pPr lvl="1"/>
            <a:r>
              <a:rPr lang="en-US" altLang="zh-CN" dirty="0"/>
              <a:t>Task length:  exponential </a:t>
            </a:r>
            <a:r>
              <a:rPr lang="en-US" altLang="zh-CN" dirty="0" smtClean="0"/>
              <a:t>distribution</a:t>
            </a:r>
          </a:p>
          <a:p>
            <a:pPr lvl="1"/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Long-term model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1649501"/>
              </p:ext>
            </p:extLst>
          </p:nvPr>
        </p:nvGraphicFramePr>
        <p:xfrm>
          <a:off x="3131840" y="4005064"/>
          <a:ext cx="1098178" cy="494181"/>
        </p:xfrm>
        <a:graphic>
          <a:graphicData uri="http://schemas.openxmlformats.org/presentationml/2006/ole">
            <p:oleObj spid="_x0000_s1046" name="Equation" r:id="rId4" imgW="761669" imgH="342751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2653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Evolution: </a:t>
            </a:r>
          </a:p>
          <a:p>
            <a:pPr lvl="1"/>
            <a:r>
              <a:rPr lang="en-US" altLang="zh-CN" dirty="0" smtClean="0"/>
              <a:t>The mixture of every peers’ lifecycle</a:t>
            </a:r>
          </a:p>
          <a:p>
            <a:r>
              <a:rPr lang="en-US" altLang="zh-CN" dirty="0" smtClean="0"/>
              <a:t>Lifespan:</a:t>
            </a:r>
          </a:p>
          <a:p>
            <a:pPr lvl="1"/>
            <a:r>
              <a:rPr lang="en-US" altLang="zh-CN" dirty="0" smtClean="0"/>
              <a:t>When the average number of active peers is below a threshold, such as one, the swarm dies. 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Long-term </a:t>
            </a:r>
            <a:r>
              <a:rPr lang="en-US" altLang="zh-CN" dirty="0" smtClean="0"/>
              <a:t>evolution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1944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Linear influence: task length, attenuation parameter</a:t>
            </a:r>
          </a:p>
          <a:p>
            <a:r>
              <a:rPr lang="en-US" altLang="zh-CN" dirty="0" smtClean="0"/>
              <a:t>Logarithmic influence: peer availability, initial arrival rate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influence of lifespan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318135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40971"/>
            <a:ext cx="31051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70479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Perspective: micro view VS. macro view</a:t>
            </a:r>
          </a:p>
          <a:p>
            <a:r>
              <a:rPr lang="en-US" altLang="zh-CN" dirty="0"/>
              <a:t>M</a:t>
            </a:r>
            <a:r>
              <a:rPr lang="en-US" altLang="zh-CN" dirty="0" smtClean="0"/>
              <a:t>odel: </a:t>
            </a:r>
            <a:r>
              <a:rPr lang="en-US" altLang="zh-CN" dirty="0"/>
              <a:t>Peer VS. </a:t>
            </a:r>
            <a:r>
              <a:rPr lang="en-US" altLang="zh-CN" dirty="0" smtClean="0"/>
              <a:t>Task</a:t>
            </a:r>
          </a:p>
          <a:p>
            <a:r>
              <a:rPr lang="en-US" altLang="zh-CN" dirty="0" smtClean="0"/>
              <a:t>How different factors influence the lifespan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7661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320675" indent="-320675"/>
            <a:r>
              <a:rPr lang="en-US" altLang="zh-CN" b="1" i="1" dirty="0"/>
              <a:t>Thanks </a:t>
            </a:r>
            <a:r>
              <a:rPr lang="en-US" altLang="zh-CN" b="1" i="1" dirty="0">
                <a:sym typeface="Tw Cen MT" charset="0"/>
              </a:rPr>
              <a:t>For Attention</a:t>
            </a:r>
            <a:r>
              <a:rPr lang="zh-CN" altLang="en-US" b="1" i="1" dirty="0">
                <a:sym typeface="Tw Cen MT" charset="0"/>
              </a:rPr>
              <a:t/>
            </a:r>
            <a:br>
              <a:rPr lang="zh-CN" altLang="en-US" b="1" i="1" dirty="0">
                <a:sym typeface="Tw Cen MT" charset="0"/>
              </a:rPr>
            </a:br>
            <a:r>
              <a:rPr lang="zh-CN" altLang="en-US" b="1" i="1" dirty="0">
                <a:latin typeface="Tw Cen MT" charset="0"/>
                <a:sym typeface="Tw Cen MT" charset="0"/>
              </a:rPr>
              <a:t/>
            </a:r>
            <a:br>
              <a:rPr lang="zh-CN" altLang="en-US" b="1" i="1" dirty="0">
                <a:latin typeface="Tw Cen MT" charset="0"/>
                <a:sym typeface="Tw Cen MT" charset="0"/>
              </a:rPr>
            </a:br>
            <a:r>
              <a:rPr lang="en-US" altLang="zh-CN" b="1" i="1" dirty="0"/>
              <a:t>Q &amp; </a:t>
            </a:r>
            <a:r>
              <a:rPr lang="en-US" altLang="zh-CN" b="1" i="1" dirty="0" smtClean="0"/>
              <a:t>A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72950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728</TotalTime>
  <Words>944</Words>
  <Application>Microsoft Office PowerPoint</Application>
  <PresentationFormat>全屏显示(4:3)</PresentationFormat>
  <Paragraphs>114</Paragraphs>
  <Slides>8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波形</vt:lpstr>
      <vt:lpstr>Equation</vt:lpstr>
      <vt:lpstr>Understanding Long-term Evolution and Lifespan in Peer-to-Peer Systems</vt:lpstr>
      <vt:lpstr>Motivation</vt:lpstr>
      <vt:lpstr>Limitation of Prior models</vt:lpstr>
      <vt:lpstr>Long-term model</vt:lpstr>
      <vt:lpstr>Long-term evolution</vt:lpstr>
      <vt:lpstr>The influence of lifespan</vt:lpstr>
      <vt:lpstr>Conclusions</vt:lpstr>
      <vt:lpstr>Thanks For Attention  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Long-term Evolution and Lifespan in Peer-to-Peer Systems</dc:title>
  <dc:creator>john</dc:creator>
  <cp:lastModifiedBy>lenovo</cp:lastModifiedBy>
  <cp:revision>28</cp:revision>
  <dcterms:created xsi:type="dcterms:W3CDTF">2011-07-27T14:22:20Z</dcterms:created>
  <dcterms:modified xsi:type="dcterms:W3CDTF">2011-08-25T16:21:00Z</dcterms:modified>
</cp:coreProperties>
</file>