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22"/>
  </p:notesMasterIdLst>
  <p:sldIdLst>
    <p:sldId id="256" r:id="rId2"/>
    <p:sldId id="274" r:id="rId3"/>
    <p:sldId id="257" r:id="rId4"/>
    <p:sldId id="275" r:id="rId5"/>
    <p:sldId id="276" r:id="rId6"/>
    <p:sldId id="277" r:id="rId7"/>
    <p:sldId id="278" r:id="rId8"/>
    <p:sldId id="279" r:id="rId9"/>
    <p:sldId id="281" r:id="rId10"/>
    <p:sldId id="280" r:id="rId11"/>
    <p:sldId id="282" r:id="rId12"/>
    <p:sldId id="283" r:id="rId13"/>
    <p:sldId id="284" r:id="rId14"/>
    <p:sldId id="285" r:id="rId15"/>
    <p:sldId id="286" r:id="rId16"/>
    <p:sldId id="287" r:id="rId17"/>
    <p:sldId id="288" r:id="rId18"/>
    <p:sldId id="289" r:id="rId19"/>
    <p:sldId id="290" r:id="rId20"/>
    <p:sldId id="291" r:id="rId2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2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2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2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2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21" charset="-128"/>
        <a:cs typeface="+mn-cs"/>
      </a:defRPr>
    </a:lvl5pPr>
    <a:lvl6pPr marL="2286000" algn="l" defTabSz="914400" rtl="0" eaLnBrk="1" latinLnBrk="0" hangingPunct="1">
      <a:defRPr sz="2400" kern="1200">
        <a:solidFill>
          <a:schemeClr val="tx1"/>
        </a:solidFill>
        <a:latin typeface="Arial" charset="0"/>
        <a:ea typeface="ＭＳ Ｐゴシック" pitchFamily="121" charset="-128"/>
        <a:cs typeface="+mn-cs"/>
      </a:defRPr>
    </a:lvl6pPr>
    <a:lvl7pPr marL="2743200" algn="l" defTabSz="914400" rtl="0" eaLnBrk="1" latinLnBrk="0" hangingPunct="1">
      <a:defRPr sz="2400" kern="1200">
        <a:solidFill>
          <a:schemeClr val="tx1"/>
        </a:solidFill>
        <a:latin typeface="Arial" charset="0"/>
        <a:ea typeface="ＭＳ Ｐゴシック" pitchFamily="121" charset="-128"/>
        <a:cs typeface="+mn-cs"/>
      </a:defRPr>
    </a:lvl7pPr>
    <a:lvl8pPr marL="3200400" algn="l" defTabSz="914400" rtl="0" eaLnBrk="1" latinLnBrk="0" hangingPunct="1">
      <a:defRPr sz="2400" kern="1200">
        <a:solidFill>
          <a:schemeClr val="tx1"/>
        </a:solidFill>
        <a:latin typeface="Arial" charset="0"/>
        <a:ea typeface="ＭＳ Ｐゴシック" pitchFamily="121" charset="-128"/>
        <a:cs typeface="+mn-cs"/>
      </a:defRPr>
    </a:lvl8pPr>
    <a:lvl9pPr marL="3657600" algn="l" defTabSz="914400" rtl="0" eaLnBrk="1" latinLnBrk="0" hangingPunct="1">
      <a:defRPr sz="2400" kern="1200">
        <a:solidFill>
          <a:schemeClr val="tx1"/>
        </a:solidFill>
        <a:latin typeface="Arial" charset="0"/>
        <a:ea typeface="ＭＳ Ｐゴシック" pitchFamily="12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FC76"/>
    <a:srgbClr val="22FE7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75833" autoAdjust="0"/>
  </p:normalViewPr>
  <p:slideViewPr>
    <p:cSldViewPr>
      <p:cViewPr varScale="1">
        <p:scale>
          <a:sx n="57" d="100"/>
          <a:sy n="57" d="100"/>
        </p:scale>
        <p:origin x="-125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E:\Study\GPU\NAS_11\raw_data\case_study\ati_power\overall_ati_power_alupacking.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Study\GPU\NAS_11\raw_data\case_study\ati_power\power_study.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Study\GPU\NAS_11\final_version\power_stud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scatterChart>
        <c:scatterStyle val="lineMarker"/>
        <c:ser>
          <c:idx val="0"/>
          <c:order val="0"/>
          <c:tx>
            <c:strRef>
              <c:f>Sheet1!$B$1</c:f>
              <c:strCache>
                <c:ptCount val="1"/>
                <c:pt idx="0">
                  <c:v>Power (W)</c:v>
                </c:pt>
              </c:strCache>
            </c:strRef>
          </c:tx>
          <c:spPr>
            <a:ln w="19685">
              <a:solidFill>
                <a:srgbClr val="FF0000"/>
              </a:solidFill>
            </a:ln>
          </c:spPr>
          <c:marker>
            <c:symbol val="diamond"/>
            <c:size val="5"/>
            <c:spPr>
              <a:solidFill>
                <a:srgbClr val="FF0000"/>
              </a:solidFill>
              <a:ln>
                <a:noFill/>
              </a:ln>
            </c:spPr>
          </c:marker>
          <c:xVal>
            <c:numRef>
              <c:f>Sheet1!$A$2:$A$6</c:f>
              <c:numCache>
                <c:formatCode>General</c:formatCode>
                <c:ptCount val="5"/>
                <c:pt idx="0">
                  <c:v>20</c:v>
                </c:pt>
                <c:pt idx="1">
                  <c:v>40</c:v>
                </c:pt>
                <c:pt idx="2">
                  <c:v>60</c:v>
                </c:pt>
                <c:pt idx="3">
                  <c:v>80</c:v>
                </c:pt>
                <c:pt idx="4">
                  <c:v>96</c:v>
                </c:pt>
              </c:numCache>
            </c:numRef>
          </c:xVal>
          <c:yVal>
            <c:numRef>
              <c:f>Sheet1!$B$2:$B$6</c:f>
              <c:numCache>
                <c:formatCode>General</c:formatCode>
                <c:ptCount val="5"/>
                <c:pt idx="0">
                  <c:v>101.62052355161347</c:v>
                </c:pt>
                <c:pt idx="1">
                  <c:v>108.53900004638928</c:v>
                </c:pt>
                <c:pt idx="2">
                  <c:v>113.69344544049773</c:v>
                </c:pt>
                <c:pt idx="3">
                  <c:v>117.69808038321621</c:v>
                </c:pt>
                <c:pt idx="4">
                  <c:v>132.84645406060818</c:v>
                </c:pt>
              </c:numCache>
            </c:numRef>
          </c:yVal>
        </c:ser>
        <c:axId val="81647872"/>
        <c:axId val="82361344"/>
      </c:scatterChart>
      <c:valAx>
        <c:axId val="81647872"/>
        <c:scaling>
          <c:orientation val="minMax"/>
          <c:max val="100"/>
          <c:min val="20"/>
        </c:scaling>
        <c:axPos val="b"/>
        <c:title>
          <c:tx>
            <c:rich>
              <a:bodyPr/>
              <a:lstStyle/>
              <a:p>
                <a:pPr>
                  <a:defRPr lang="en-US"/>
                </a:pPr>
                <a:r>
                  <a:rPr lang="en-US" dirty="0" smtClean="0"/>
                  <a:t>Packing </a:t>
                </a:r>
                <a:r>
                  <a:rPr lang="en-US" dirty="0"/>
                  <a:t>Ratio (%)</a:t>
                </a:r>
              </a:p>
            </c:rich>
          </c:tx>
        </c:title>
        <c:numFmt formatCode="General" sourceLinked="0"/>
        <c:tickLblPos val="nextTo"/>
        <c:txPr>
          <a:bodyPr rot="0" vert="horz"/>
          <a:lstStyle/>
          <a:p>
            <a:pPr>
              <a:defRPr lang="en-US" sz="1000" b="0" i="0" u="none" strike="noStrike" baseline="0">
                <a:solidFill>
                  <a:srgbClr val="000000"/>
                </a:solidFill>
                <a:latin typeface="Calibri"/>
                <a:ea typeface="Calibri"/>
                <a:cs typeface="Calibri"/>
              </a:defRPr>
            </a:pPr>
            <a:endParaRPr lang="zh-CN"/>
          </a:p>
        </c:txPr>
        <c:crossAx val="82361344"/>
        <c:crosses val="autoZero"/>
        <c:crossBetween val="midCat"/>
      </c:valAx>
      <c:valAx>
        <c:axId val="82361344"/>
        <c:scaling>
          <c:orientation val="minMax"/>
          <c:max val="140"/>
          <c:min val="90"/>
        </c:scaling>
        <c:axPos val="l"/>
        <c:majorGridlines>
          <c:spPr>
            <a:ln w="6350">
              <a:solidFill>
                <a:schemeClr val="tx2">
                  <a:lumMod val="20000"/>
                  <a:lumOff val="80000"/>
                </a:schemeClr>
              </a:solidFill>
              <a:prstDash val="sysDash"/>
            </a:ln>
          </c:spPr>
        </c:majorGridlines>
        <c:title>
          <c:tx>
            <c:rich>
              <a:bodyPr rot="-5400000" vert="horz"/>
              <a:lstStyle/>
              <a:p>
                <a:pPr>
                  <a:defRPr lang="en-US"/>
                </a:pPr>
                <a:r>
                  <a:rPr lang="en-US" sz="1200"/>
                  <a:t>Power (W)</a:t>
                </a:r>
              </a:p>
            </c:rich>
          </c:tx>
        </c:title>
        <c:numFmt formatCode="General" sourceLinked="1"/>
        <c:tickLblPos val="nextTo"/>
        <c:txPr>
          <a:bodyPr/>
          <a:lstStyle/>
          <a:p>
            <a:pPr>
              <a:defRPr lang="en-US"/>
            </a:pPr>
            <a:endParaRPr lang="zh-CN"/>
          </a:p>
        </c:txPr>
        <c:crossAx val="81647872"/>
        <c:crosses val="autoZero"/>
        <c:crossBetween val="midCat"/>
        <c:majorUnit val="10"/>
      </c:valAx>
    </c:plotArea>
    <c:plotVisOnly val="1"/>
    <c:dispBlanksAs val="gap"/>
  </c:chart>
  <c:spPr>
    <a:ln>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CN"/>
  <c:chart>
    <c:plotArea>
      <c:layout>
        <c:manualLayout>
          <c:layoutTarget val="inner"/>
          <c:xMode val="edge"/>
          <c:yMode val="edge"/>
          <c:x val="0.15085927984492156"/>
          <c:y val="5.1400554097404488E-2"/>
          <c:w val="0.69546618211185129"/>
          <c:h val="0.67864886800794499"/>
        </c:manualLayout>
      </c:layout>
      <c:barChart>
        <c:barDir val="col"/>
        <c:grouping val="clustered"/>
        <c:ser>
          <c:idx val="0"/>
          <c:order val="0"/>
          <c:spPr>
            <a:solidFill>
              <a:srgbClr val="00B0F0"/>
            </a:solidFill>
          </c:spPr>
          <c:cat>
            <c:strRef>
              <c:f>mul_vs_add!$J$4:$N$4</c:f>
              <c:strCache>
                <c:ptCount val="5"/>
                <c:pt idx="0">
                  <c:v>5add</c:v>
                </c:pt>
                <c:pt idx="1">
                  <c:v>4add+1mul</c:v>
                </c:pt>
                <c:pt idx="2">
                  <c:v>4add+1conv</c:v>
                </c:pt>
                <c:pt idx="3">
                  <c:v>4mul</c:v>
                </c:pt>
                <c:pt idx="4">
                  <c:v>4add</c:v>
                </c:pt>
              </c:strCache>
            </c:strRef>
          </c:cat>
          <c:val>
            <c:numRef>
              <c:f>mul_vs_add!$J$5:$N$5</c:f>
              <c:numCache>
                <c:formatCode>General</c:formatCode>
                <c:ptCount val="5"/>
                <c:pt idx="0">
                  <c:v>131.90102797497201</c:v>
                </c:pt>
                <c:pt idx="1">
                  <c:v>131.31749938089706</c:v>
                </c:pt>
                <c:pt idx="2">
                  <c:v>132.84645406060818</c:v>
                </c:pt>
                <c:pt idx="3">
                  <c:v>116.22334073335691</c:v>
                </c:pt>
                <c:pt idx="4">
                  <c:v>117.69808038321621</c:v>
                </c:pt>
              </c:numCache>
            </c:numRef>
          </c:val>
        </c:ser>
        <c:axId val="84148608"/>
        <c:axId val="84150144"/>
      </c:barChart>
      <c:lineChart>
        <c:grouping val="standard"/>
        <c:ser>
          <c:idx val="1"/>
          <c:order val="1"/>
          <c:tx>
            <c:strRef>
              <c:f>mul_vs_add!$I$6</c:f>
              <c:strCache>
                <c:ptCount val="1"/>
                <c:pt idx="0">
                  <c:v>packing ratio</c:v>
                </c:pt>
              </c:strCache>
            </c:strRef>
          </c:tx>
          <c:spPr>
            <a:ln w="19050"/>
          </c:spPr>
          <c:marker>
            <c:symbol val="diamond"/>
            <c:size val="4"/>
          </c:marker>
          <c:val>
            <c:numRef>
              <c:f>mul_vs_add!$J$6:$N$6</c:f>
              <c:numCache>
                <c:formatCode>General</c:formatCode>
                <c:ptCount val="5"/>
                <c:pt idx="0">
                  <c:v>95</c:v>
                </c:pt>
                <c:pt idx="1">
                  <c:v>95</c:v>
                </c:pt>
                <c:pt idx="2">
                  <c:v>95</c:v>
                </c:pt>
                <c:pt idx="3">
                  <c:v>80</c:v>
                </c:pt>
                <c:pt idx="4">
                  <c:v>80</c:v>
                </c:pt>
              </c:numCache>
            </c:numRef>
          </c:val>
        </c:ser>
        <c:marker val="1"/>
        <c:axId val="84158336"/>
        <c:axId val="84156416"/>
      </c:lineChart>
      <c:catAx>
        <c:axId val="84148608"/>
        <c:scaling>
          <c:orientation val="minMax"/>
        </c:scaling>
        <c:axPos val="b"/>
        <c:tickLblPos val="nextTo"/>
        <c:txPr>
          <a:bodyPr/>
          <a:lstStyle/>
          <a:p>
            <a:pPr>
              <a:defRPr lang="en-US" sz="1000" baseline="0"/>
            </a:pPr>
            <a:endParaRPr lang="zh-CN"/>
          </a:p>
        </c:txPr>
        <c:crossAx val="84150144"/>
        <c:crosses val="autoZero"/>
        <c:auto val="1"/>
        <c:lblAlgn val="ctr"/>
        <c:lblOffset val="100"/>
      </c:catAx>
      <c:valAx>
        <c:axId val="84150144"/>
        <c:scaling>
          <c:orientation val="minMax"/>
        </c:scaling>
        <c:axPos val="l"/>
        <c:majorGridlines>
          <c:spPr>
            <a:ln w="6350">
              <a:solidFill>
                <a:schemeClr val="accent1">
                  <a:lumMod val="20000"/>
                  <a:lumOff val="80000"/>
                </a:schemeClr>
              </a:solidFill>
              <a:prstDash val="sysDot"/>
            </a:ln>
          </c:spPr>
        </c:majorGridlines>
        <c:title>
          <c:tx>
            <c:rich>
              <a:bodyPr rot="-5400000" vert="horz"/>
              <a:lstStyle/>
              <a:p>
                <a:pPr>
                  <a:defRPr lang="en-US"/>
                </a:pPr>
                <a:r>
                  <a:rPr lang="en-US"/>
                  <a:t>GPU Power</a:t>
                </a:r>
                <a:r>
                  <a:rPr lang="en-US" baseline="0"/>
                  <a:t> (W)</a:t>
                </a:r>
                <a:endParaRPr lang="en-US"/>
              </a:p>
            </c:rich>
          </c:tx>
        </c:title>
        <c:numFmt formatCode="General" sourceLinked="1"/>
        <c:tickLblPos val="nextTo"/>
        <c:txPr>
          <a:bodyPr/>
          <a:lstStyle/>
          <a:p>
            <a:pPr>
              <a:defRPr lang="en-US" sz="900" baseline="0"/>
            </a:pPr>
            <a:endParaRPr lang="zh-CN"/>
          </a:p>
        </c:txPr>
        <c:crossAx val="84148608"/>
        <c:crosses val="autoZero"/>
        <c:crossBetween val="between"/>
      </c:valAx>
      <c:valAx>
        <c:axId val="84156416"/>
        <c:scaling>
          <c:orientation val="minMax"/>
        </c:scaling>
        <c:axPos val="r"/>
        <c:title>
          <c:tx>
            <c:rich>
              <a:bodyPr rot="-5400000" vert="horz"/>
              <a:lstStyle/>
              <a:p>
                <a:pPr>
                  <a:defRPr lang="en-US"/>
                </a:pPr>
                <a:r>
                  <a:rPr lang="en-US"/>
                  <a:t>ALU packing ratio (%)</a:t>
                </a:r>
              </a:p>
            </c:rich>
          </c:tx>
        </c:title>
        <c:numFmt formatCode="General" sourceLinked="1"/>
        <c:tickLblPos val="nextTo"/>
        <c:txPr>
          <a:bodyPr/>
          <a:lstStyle/>
          <a:p>
            <a:pPr>
              <a:defRPr lang="en-US" sz="800" baseline="0"/>
            </a:pPr>
            <a:endParaRPr lang="zh-CN"/>
          </a:p>
        </c:txPr>
        <c:crossAx val="84158336"/>
        <c:crosses val="max"/>
        <c:crossBetween val="between"/>
      </c:valAx>
      <c:catAx>
        <c:axId val="84158336"/>
        <c:scaling>
          <c:orientation val="minMax"/>
        </c:scaling>
        <c:delete val="1"/>
        <c:axPos val="b"/>
        <c:tickLblPos val="none"/>
        <c:crossAx val="84156416"/>
        <c:crosses val="autoZero"/>
        <c:auto val="1"/>
        <c:lblAlgn val="ctr"/>
        <c:lblOffset val="100"/>
      </c:catAx>
    </c:plotArea>
    <c:plotVisOnly val="1"/>
    <c:dispBlanksAs val="gap"/>
  </c:chart>
  <c:spPr>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zh-CN"/>
  <c:chart>
    <c:plotArea>
      <c:layout/>
      <c:barChart>
        <c:barDir val="col"/>
        <c:grouping val="clustered"/>
        <c:ser>
          <c:idx val="0"/>
          <c:order val="0"/>
          <c:tx>
            <c:strRef>
              <c:f>[power_study.xlsx]fig!$A$31</c:f>
              <c:strCache>
                <c:ptCount val="1"/>
                <c:pt idx="0">
                  <c:v>with SFU</c:v>
                </c:pt>
              </c:strCache>
            </c:strRef>
          </c:tx>
          <c:cat>
            <c:strRef>
              <c:f>[power_study.xlsx]fig!$B$30:$D$30</c:f>
              <c:strCache>
                <c:ptCount val="3"/>
                <c:pt idx="0">
                  <c:v>time</c:v>
                </c:pt>
                <c:pt idx="1">
                  <c:v>power</c:v>
                </c:pt>
                <c:pt idx="2">
                  <c:v>energy</c:v>
                </c:pt>
              </c:strCache>
            </c:strRef>
          </c:cat>
          <c:val>
            <c:numRef>
              <c:f>[power_study.xlsx]fig!$B$31:$D$31</c:f>
              <c:numCache>
                <c:formatCode>General</c:formatCode>
                <c:ptCount val="3"/>
                <c:pt idx="0">
                  <c:v>1</c:v>
                </c:pt>
                <c:pt idx="1">
                  <c:v>1</c:v>
                </c:pt>
                <c:pt idx="2">
                  <c:v>1</c:v>
                </c:pt>
              </c:numCache>
            </c:numRef>
          </c:val>
        </c:ser>
        <c:ser>
          <c:idx val="1"/>
          <c:order val="1"/>
          <c:tx>
            <c:strRef>
              <c:f>[power_study.xlsx]fig!$A$32</c:f>
              <c:strCache>
                <c:ptCount val="1"/>
                <c:pt idx="0">
                  <c:v>w/o SFU</c:v>
                </c:pt>
              </c:strCache>
            </c:strRef>
          </c:tx>
          <c:cat>
            <c:strRef>
              <c:f>[power_study.xlsx]fig!$B$30:$D$30</c:f>
              <c:strCache>
                <c:ptCount val="3"/>
                <c:pt idx="0">
                  <c:v>time</c:v>
                </c:pt>
                <c:pt idx="1">
                  <c:v>power</c:v>
                </c:pt>
                <c:pt idx="2">
                  <c:v>energy</c:v>
                </c:pt>
              </c:strCache>
            </c:strRef>
          </c:cat>
          <c:val>
            <c:numRef>
              <c:f>[power_study.xlsx]fig!$B$32:$D$32</c:f>
              <c:numCache>
                <c:formatCode>General</c:formatCode>
                <c:ptCount val="3"/>
                <c:pt idx="0">
                  <c:v>1.1744217958633758</c:v>
                </c:pt>
                <c:pt idx="1">
                  <c:v>0.87386045990224248</c:v>
                </c:pt>
                <c:pt idx="2">
                  <c:v>1.026280770652388</c:v>
                </c:pt>
              </c:numCache>
            </c:numRef>
          </c:val>
        </c:ser>
        <c:axId val="84481920"/>
        <c:axId val="84483456"/>
      </c:barChart>
      <c:catAx>
        <c:axId val="84481920"/>
        <c:scaling>
          <c:orientation val="minMax"/>
        </c:scaling>
        <c:axPos val="b"/>
        <c:tickLblPos val="nextTo"/>
        <c:txPr>
          <a:bodyPr/>
          <a:lstStyle/>
          <a:p>
            <a:pPr>
              <a:defRPr lang="en-US"/>
            </a:pPr>
            <a:endParaRPr lang="zh-CN"/>
          </a:p>
        </c:txPr>
        <c:crossAx val="84483456"/>
        <c:crosses val="autoZero"/>
        <c:auto val="1"/>
        <c:lblAlgn val="ctr"/>
        <c:lblOffset val="100"/>
      </c:catAx>
      <c:valAx>
        <c:axId val="84483456"/>
        <c:scaling>
          <c:orientation val="minMax"/>
        </c:scaling>
        <c:axPos val="l"/>
        <c:majorGridlines>
          <c:spPr>
            <a:ln w="6350">
              <a:solidFill>
                <a:schemeClr val="accent1">
                  <a:lumMod val="20000"/>
                  <a:lumOff val="80000"/>
                </a:schemeClr>
              </a:solidFill>
              <a:prstDash val="sysDot"/>
            </a:ln>
          </c:spPr>
        </c:majorGridlines>
        <c:numFmt formatCode="General" sourceLinked="1"/>
        <c:tickLblPos val="nextTo"/>
        <c:txPr>
          <a:bodyPr/>
          <a:lstStyle/>
          <a:p>
            <a:pPr>
              <a:defRPr lang="en-US"/>
            </a:pPr>
            <a:endParaRPr lang="zh-CN"/>
          </a:p>
        </c:txPr>
        <c:crossAx val="84481920"/>
        <c:crosses val="autoZero"/>
        <c:crossBetween val="between"/>
      </c:valAx>
    </c:plotArea>
    <c:legend>
      <c:legendPos val="r"/>
      <c:layout>
        <c:manualLayout>
          <c:xMode val="edge"/>
          <c:yMode val="edge"/>
          <c:x val="0.78393607049118863"/>
          <c:y val="8.9533339582552302E-2"/>
          <c:w val="0.18154011998500191"/>
          <c:h val="0.1331029454651502"/>
        </c:manualLayout>
      </c:layout>
      <c:spPr>
        <a:ln>
          <a:solidFill>
            <a:schemeClr val="tx1"/>
          </a:solidFill>
        </a:ln>
      </c:spPr>
      <c:txPr>
        <a:bodyPr/>
        <a:lstStyle/>
        <a:p>
          <a:pPr>
            <a:defRPr lang="en-US" sz="900" baseline="0"/>
          </a:pPr>
          <a:endParaRPr lang="zh-CN"/>
        </a:p>
      </c:txPr>
    </c:legend>
    <c:plotVisOnly val="1"/>
  </c:chart>
  <c:spPr>
    <a:ln>
      <a:solidFill>
        <a:schemeClr val="tx1"/>
      </a:solidFill>
    </a:ln>
  </c:sp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7E4688D3-9A5E-4B50-8CE9-E717AEA7FC0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21"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21"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21"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21"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2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922678-F6FD-45C0-9387-F78F929D33F8}" type="slidenum">
              <a:rPr lang="en-US"/>
              <a:pPr/>
              <a:t>1</a:t>
            </a:fld>
            <a:endParaRPr lang="en-US"/>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The</a:t>
            </a:r>
            <a:r>
              <a:rPr lang="en-US" baseline="0" dirty="0" smtClean="0"/>
              <a:t> random forest tool can calculate the relative importance of each input variable. We demonstrate the importance to the performance in this figure. Usually we only concentrate on the most significant variables with high rankings, because the factors positioned afterwards do not pose much impact on the output value. We see that </a:t>
            </a:r>
            <a:r>
              <a:rPr lang="en-US" baseline="0" dirty="0" err="1" smtClean="0"/>
              <a:t>ALUBusy</a:t>
            </a:r>
            <a:r>
              <a:rPr lang="en-US" baseline="0" dirty="0" smtClean="0"/>
              <a:t>, </a:t>
            </a:r>
            <a:r>
              <a:rPr lang="en-US" baseline="0" dirty="0" err="1" smtClean="0"/>
              <a:t>ALUFetchRatio</a:t>
            </a:r>
            <a:r>
              <a:rPr lang="en-US" baseline="0" dirty="0" smtClean="0"/>
              <a:t>, </a:t>
            </a:r>
            <a:r>
              <a:rPr lang="en-US" baseline="0" dirty="0" err="1" smtClean="0"/>
              <a:t>ALUPacking</a:t>
            </a:r>
            <a:r>
              <a:rPr lang="en-US" baseline="0" dirty="0" smtClean="0"/>
              <a:t>, </a:t>
            </a:r>
            <a:r>
              <a:rPr lang="en-US" baseline="0" dirty="0" err="1" smtClean="0"/>
              <a:t>FetchSize</a:t>
            </a:r>
            <a:r>
              <a:rPr lang="en-US" baseline="0" dirty="0" smtClean="0"/>
              <a:t>, GPR, and </a:t>
            </a:r>
            <a:r>
              <a:rPr lang="en-US" baseline="0" dirty="0" err="1" smtClean="0"/>
              <a:t>FastPath</a:t>
            </a:r>
            <a:r>
              <a:rPr lang="en-US" baseline="0" dirty="0" smtClean="0"/>
              <a:t> rank as the top six important variables. Especially, for </a:t>
            </a:r>
            <a:r>
              <a:rPr lang="en-US" baseline="0" dirty="0" err="1" smtClean="0"/>
              <a:t>ALUBusy</a:t>
            </a:r>
            <a:r>
              <a:rPr lang="en-US" baseline="0" dirty="0" smtClean="0"/>
              <a:t>, its importance almost reaches around 45%. This is not surprising because higher ALU utilization means more instructions are executed within a given time. </a:t>
            </a:r>
            <a:r>
              <a:rPr lang="en-US" baseline="0" dirty="0" err="1" smtClean="0"/>
              <a:t>ALUFetchRatio</a:t>
            </a:r>
            <a:r>
              <a:rPr lang="en-US" baseline="0" dirty="0" smtClean="0"/>
              <a:t> is calculated by #ALU op/#global fetch op. If this value is very small, it means the program always need to load data from the global memory and conduct little computation on it, and do global fetch again… In cases where the parallelism is not good enough (#work-groups assigned to an SIMD is small), such frequent global memory accesses tend to harm the performance. </a:t>
            </a:r>
            <a:r>
              <a:rPr lang="en-US" baseline="0" dirty="0" err="1" smtClean="0"/>
              <a:t>ALUPacking</a:t>
            </a:r>
            <a:r>
              <a:rPr lang="en-US" baseline="0" dirty="0" smtClean="0"/>
              <a:t> is also important to VLIW execution, this is quite straightforward. </a:t>
            </a:r>
            <a:r>
              <a:rPr lang="en-US" baseline="0" dirty="0" err="1" smtClean="0"/>
              <a:t>Fetchsize</a:t>
            </a:r>
            <a:r>
              <a:rPr lang="en-US" baseline="0" dirty="0" smtClean="0"/>
              <a:t> and GPR… nothing special. </a:t>
            </a:r>
            <a:r>
              <a:rPr lang="en-US" baseline="0" dirty="0" err="1" smtClean="0"/>
              <a:t>FastPath</a:t>
            </a:r>
            <a:r>
              <a:rPr lang="en-US" baseline="0" dirty="0" smtClean="0"/>
              <a:t> is a special hardware on the ATI GPU, we will give more analysis soon.</a:t>
            </a:r>
          </a:p>
          <a:p>
            <a:endParaRPr lang="en-US" baseline="0" dirty="0" smtClean="0"/>
          </a:p>
          <a:p>
            <a:r>
              <a:rPr lang="en-US" baseline="0" dirty="0" smtClean="0"/>
              <a:t>In addition to know the importance, we also want to see how these factors impact the overall performance. Therefore, we also plot the partial dependence between these six factors and execution throughput. As we expected, when </a:t>
            </a:r>
            <a:r>
              <a:rPr lang="en-US" baseline="0" dirty="0" err="1" smtClean="0"/>
              <a:t>ALUBusy</a:t>
            </a:r>
            <a:r>
              <a:rPr lang="en-US" baseline="0" dirty="0" smtClean="0"/>
              <a:t> increases, performance increases. The same for </a:t>
            </a:r>
            <a:r>
              <a:rPr lang="en-US" baseline="0" dirty="0" err="1" smtClean="0"/>
              <a:t>ALUFetchRatio</a:t>
            </a:r>
            <a:r>
              <a:rPr lang="en-US" baseline="0" dirty="0" smtClean="0"/>
              <a:t>, and </a:t>
            </a:r>
            <a:r>
              <a:rPr lang="en-US" baseline="0" dirty="0" err="1" smtClean="0"/>
              <a:t>ALUPacking</a:t>
            </a:r>
            <a:r>
              <a:rPr lang="en-US" baseline="0" dirty="0" smtClean="0"/>
              <a:t>…. The counter </a:t>
            </a:r>
            <a:r>
              <a:rPr lang="en-US" baseline="0" dirty="0" err="1" smtClean="0"/>
              <a:t>FastPath</a:t>
            </a:r>
            <a:r>
              <a:rPr lang="en-US" baseline="0" dirty="0" smtClean="0"/>
              <a:t> denotes the number of bytes written to GDDR through the </a:t>
            </a:r>
            <a:r>
              <a:rPr lang="en-US" baseline="0" dirty="0" err="1" smtClean="0"/>
              <a:t>fastpath</a:t>
            </a:r>
            <a:r>
              <a:rPr lang="en-US" baseline="0" dirty="0" smtClean="0"/>
              <a:t>. This counter also positively impact the performance. </a:t>
            </a:r>
            <a:endParaRPr lang="en-US" dirty="0"/>
          </a:p>
        </p:txBody>
      </p:sp>
      <p:sp>
        <p:nvSpPr>
          <p:cNvPr id="4" name="Slide Number Placeholder 3"/>
          <p:cNvSpPr>
            <a:spLocks noGrp="1"/>
          </p:cNvSpPr>
          <p:nvPr>
            <p:ph type="sldNum" sz="quarter" idx="10"/>
          </p:nvPr>
        </p:nvSpPr>
        <p:spPr/>
        <p:txBody>
          <a:bodyPr/>
          <a:lstStyle/>
          <a:p>
            <a:fld id="{7E4688D3-9A5E-4B50-8CE9-E717AEA7FC00}"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This picture shows</a:t>
            </a:r>
            <a:r>
              <a:rPr lang="en-US" baseline="0" dirty="0" smtClean="0"/>
              <a:t> the memory architecture of the target device in more detail. Note that the down-side arrows indicate write paths while the up-side arrows are read paths. We see that in between the write cache and the memory channel, there exist two paths: complete path and fast path. The </a:t>
            </a:r>
            <a:r>
              <a:rPr lang="en-US" baseline="0" dirty="0" err="1" smtClean="0"/>
              <a:t>fastpath</a:t>
            </a:r>
            <a:r>
              <a:rPr lang="en-US" baseline="0" dirty="0" smtClean="0"/>
              <a:t> has much higher transfer speed than the complete path, but it only supports non-atomic 32-bit type stores. On the contrary, the </a:t>
            </a:r>
            <a:r>
              <a:rPr lang="en-US" baseline="0" dirty="0" err="1" smtClean="0"/>
              <a:t>completepath</a:t>
            </a:r>
            <a:r>
              <a:rPr lang="en-US" baseline="0" dirty="0" smtClean="0"/>
              <a:t> support atomic operations, and sub-32-bit write operations. The compiler decides which path a store instruction will go through, depending on the data type.</a:t>
            </a:r>
          </a:p>
          <a:p>
            <a:endParaRPr lang="en-US" baseline="0" dirty="0" smtClean="0"/>
          </a:p>
          <a:p>
            <a:r>
              <a:rPr lang="en-US" baseline="0" dirty="0" smtClean="0"/>
              <a:t>To better demonstrate the difference and show how this can be used for performance optimization, we show an example. This array (red rectangles) contains the intermediate results which are going to be stored in the output array (green). Suppose the types of these two arrays are set to short (16-bit). We also suppose each work-item is responsible for storing one element. In this case, the store operations will go to the global memory via the complete path because the data type is 16-bit. However, if we combine two work-items into one, the data to be stored becomes 32-bit. By doing this, the write will go through the </a:t>
            </a:r>
            <a:r>
              <a:rPr lang="en-US" baseline="0" dirty="0" err="1" smtClean="0"/>
              <a:t>fastpath</a:t>
            </a:r>
            <a:r>
              <a:rPr lang="en-US" baseline="0" dirty="0" smtClean="0"/>
              <a:t>. Of course in this case, the output array also needs to be changed to 32-bit type (this may introduce post-process, which can be easily done on the CPU). Our experiment shows that the kernel execution can be speed up by 23% after the modification.</a:t>
            </a:r>
            <a:endParaRPr lang="en-US" dirty="0"/>
          </a:p>
        </p:txBody>
      </p:sp>
      <p:sp>
        <p:nvSpPr>
          <p:cNvPr id="4" name="Slide Number Placeholder 3"/>
          <p:cNvSpPr>
            <a:spLocks noGrp="1"/>
          </p:cNvSpPr>
          <p:nvPr>
            <p:ph type="sldNum" sz="quarter" idx="10"/>
          </p:nvPr>
        </p:nvSpPr>
        <p:spPr/>
        <p:txBody>
          <a:bodyPr/>
          <a:lstStyle/>
          <a:p>
            <a:fld id="{7E4688D3-9A5E-4B50-8CE9-E717AEA7FC00}"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analyze</a:t>
            </a:r>
            <a:r>
              <a:rPr lang="en-US" baseline="0" dirty="0" smtClean="0"/>
              <a:t> the power consumption features in a similar way. Here the picture shows the relative importance of all the variables. As we can see, the </a:t>
            </a:r>
            <a:r>
              <a:rPr lang="en-US" baseline="0" dirty="0" err="1" smtClean="0"/>
              <a:t>ALUPacking</a:t>
            </a:r>
            <a:r>
              <a:rPr lang="en-US" baseline="0" dirty="0" smtClean="0"/>
              <a:t> stands as the most decisive factor, while </a:t>
            </a:r>
            <a:r>
              <a:rPr lang="en-US" baseline="0" dirty="0" err="1" smtClean="0"/>
              <a:t>ALUInsts</a:t>
            </a:r>
            <a:r>
              <a:rPr lang="en-US" baseline="0" dirty="0" smtClean="0"/>
              <a:t>, </a:t>
            </a:r>
            <a:r>
              <a:rPr lang="en-US" baseline="0" dirty="0" err="1" smtClean="0"/>
              <a:t>FetchInsts</a:t>
            </a:r>
            <a:r>
              <a:rPr lang="en-US" baseline="0" dirty="0" smtClean="0"/>
              <a:t>, </a:t>
            </a:r>
            <a:r>
              <a:rPr lang="en-US" baseline="0" dirty="0" err="1" smtClean="0"/>
              <a:t>FetchUnitBusy</a:t>
            </a:r>
            <a:r>
              <a:rPr lang="en-US" baseline="0" dirty="0" smtClean="0"/>
              <a:t>, </a:t>
            </a:r>
            <a:r>
              <a:rPr lang="en-US" baseline="0" dirty="0" err="1" smtClean="0"/>
              <a:t>ALUBusy</a:t>
            </a:r>
            <a:r>
              <a:rPr lang="en-US" baseline="0" dirty="0" smtClean="0"/>
              <a:t> ranks from 2</a:t>
            </a:r>
            <a:r>
              <a:rPr lang="en-US" baseline="30000" dirty="0" smtClean="0"/>
              <a:t>nd</a:t>
            </a:r>
            <a:r>
              <a:rPr lang="en-US" baseline="0" dirty="0" smtClean="0"/>
              <a:t> to 5</a:t>
            </a:r>
            <a:r>
              <a:rPr lang="en-US" baseline="30000" dirty="0" smtClean="0"/>
              <a:t>th</a:t>
            </a:r>
            <a:r>
              <a:rPr lang="en-US" baseline="0" dirty="0" smtClean="0"/>
              <a:t>. ALU packing reflects the number of slots that are utilized within a VLIW. It is easy to understand that the higher the ALU packing is, the larger the power consumption will be. </a:t>
            </a:r>
            <a:r>
              <a:rPr lang="en-US" baseline="0" dirty="0" err="1" smtClean="0"/>
              <a:t>ALUInsts</a:t>
            </a:r>
            <a:r>
              <a:rPr lang="en-US" baseline="0" dirty="0" smtClean="0"/>
              <a:t>/</a:t>
            </a:r>
            <a:r>
              <a:rPr lang="en-US" baseline="0" dirty="0" err="1" smtClean="0"/>
              <a:t>FetchInsts</a:t>
            </a:r>
            <a:r>
              <a:rPr lang="en-US" baseline="0" dirty="0" smtClean="0"/>
              <a:t>/</a:t>
            </a:r>
            <a:r>
              <a:rPr lang="en-US" baseline="0" dirty="0" err="1" smtClean="0"/>
              <a:t>FetchBusy</a:t>
            </a:r>
            <a:r>
              <a:rPr lang="en-US" baseline="0" dirty="0" smtClean="0"/>
              <a:t>/</a:t>
            </a:r>
            <a:r>
              <a:rPr lang="en-US" baseline="0" dirty="0" err="1" smtClean="0"/>
              <a:t>ALUBusy</a:t>
            </a:r>
            <a:r>
              <a:rPr lang="en-US" baseline="0" dirty="0" smtClean="0"/>
              <a:t> reflects the utilization of ALU and fetch unit; therefore, when these counters are increasing, the power is also increasing. </a:t>
            </a:r>
          </a:p>
          <a:p>
            <a:endParaRPr lang="en-US" baseline="0" dirty="0" smtClean="0"/>
          </a:p>
          <a:p>
            <a:r>
              <a:rPr lang="en-US" baseline="0" dirty="0" smtClean="0"/>
              <a:t>The partial dependence generally validates our analysis. However, we </a:t>
            </a:r>
            <a:r>
              <a:rPr lang="en-US" baseline="0" dirty="0" err="1" smtClean="0"/>
              <a:t>wanna</a:t>
            </a:r>
            <a:r>
              <a:rPr lang="en-US" baseline="0" dirty="0" smtClean="0"/>
              <a:t> pay more attention to the most important factor, </a:t>
            </a:r>
            <a:r>
              <a:rPr lang="en-US" baseline="0" dirty="0" err="1" smtClean="0"/>
              <a:t>ALUPacking</a:t>
            </a:r>
            <a:r>
              <a:rPr lang="en-US" baseline="0" dirty="0" smtClean="0"/>
              <a:t>, because it is a special metric to evaluate the VLIW execution efficiency. From the first plot, we see that when the packing ratio achieves 80%, there is an obvious step-up in the power consumption. (shown by a red arrow). Is there anything can be revealed here? We need to do some studies here.</a:t>
            </a:r>
            <a:endParaRPr lang="en-US" dirty="0"/>
          </a:p>
        </p:txBody>
      </p:sp>
      <p:sp>
        <p:nvSpPr>
          <p:cNvPr id="4" name="Slide Number Placeholder 3"/>
          <p:cNvSpPr>
            <a:spLocks noGrp="1"/>
          </p:cNvSpPr>
          <p:nvPr>
            <p:ph type="sldNum" sz="quarter" idx="10"/>
          </p:nvPr>
        </p:nvSpPr>
        <p:spPr/>
        <p:txBody>
          <a:bodyPr/>
          <a:lstStyle/>
          <a:p>
            <a:fld id="{7E4688D3-9A5E-4B50-8CE9-E717AEA7FC00}"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Recall that the 5-way VLIW includes four</a:t>
            </a:r>
            <a:r>
              <a:rPr lang="en-US" baseline="0" dirty="0" smtClean="0"/>
              <a:t> arithmetic logic units and a special function unit, as shown in this figure. The SFU is designed to execute complex functions such as sin/</a:t>
            </a:r>
            <a:r>
              <a:rPr lang="en-US" baseline="0" dirty="0" err="1" smtClean="0"/>
              <a:t>cos</a:t>
            </a:r>
            <a:r>
              <a:rPr lang="en-US" baseline="0" dirty="0" smtClean="0"/>
              <a:t>/exp/log, as well as regular ALU operation.  On the other hand, 80% packing ratio means that four units are utilized. Considering the power largely increases when the packing ratio exceeds 80%, we intuitively recognize that the SFU may consume more power due to its complexity.</a:t>
            </a:r>
          </a:p>
          <a:p>
            <a:endParaRPr lang="en-US" baseline="0" dirty="0" smtClean="0"/>
          </a:p>
          <a:p>
            <a:r>
              <a:rPr lang="en-US" baseline="0" dirty="0" smtClean="0"/>
              <a:t>We implement a micro-benchmark to verify if this assumption stands. The kernel of the </a:t>
            </a:r>
            <a:r>
              <a:rPr lang="en-US" baseline="0" dirty="0" err="1" smtClean="0"/>
              <a:t>microbenchmark</a:t>
            </a:r>
            <a:r>
              <a:rPr lang="en-US" baseline="0" dirty="0" smtClean="0"/>
              <a:t> is listed here. The main body of the kernel is a for loop. Thus by changing the operations in this for loop, we can adjust the kernel’s packing ratio as we like. In the kernel, we first define two vector </a:t>
            </a:r>
            <a:r>
              <a:rPr lang="en-US" baseline="0" dirty="0" err="1" smtClean="0"/>
              <a:t>vars</a:t>
            </a:r>
            <a:r>
              <a:rPr lang="en-US" baseline="0" dirty="0" smtClean="0"/>
              <a:t> float4 d1, d2. The four elements (s0~s3) of these vectors can be involved in different operations. By changing the data dependency among those operations, we can control the number of instructions that are executed simultaneously. For example, in the code here, the second group of instructions cannot be executed before the first group are finished. The compiled assembly code shows that these “add” ops on d1 and d2 will be assigned to x/y/z/w, leading to 80% packing ratio. To achieve a 100% ratio, we can add another data-independent statement after the four. Similarly, if we only maintain the ops on s0~s2 of d1 and d2, the packing ratio will be 60%,etc. By measuring power consumptions of these set of kernels, we can see the power consumption pattern. </a:t>
            </a:r>
            <a:endParaRPr lang="en-US" dirty="0"/>
          </a:p>
        </p:txBody>
      </p:sp>
      <p:sp>
        <p:nvSpPr>
          <p:cNvPr id="4" name="Slide Number Placeholder 3"/>
          <p:cNvSpPr>
            <a:spLocks noGrp="1"/>
          </p:cNvSpPr>
          <p:nvPr>
            <p:ph type="sldNum" sz="quarter" idx="10"/>
          </p:nvPr>
        </p:nvSpPr>
        <p:spPr/>
        <p:txBody>
          <a:bodyPr/>
          <a:lstStyle/>
          <a:p>
            <a:fld id="{7E4688D3-9A5E-4B50-8CE9-E717AEA7FC00}"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measurement results is shown</a:t>
            </a:r>
            <a:r>
              <a:rPr lang="en-US" baseline="0" dirty="0" smtClean="0"/>
              <a:t> in this figure. As we can see, the segment has a linear increase when the ratio varies from 20% to 80%. When the ratio is changed from 80% to 100%, there is a large ascend. This justifies that the 4 ALUs consume same power while the SFU consumes more power. </a:t>
            </a:r>
          </a:p>
          <a:p>
            <a:endParaRPr lang="en-US" baseline="0" dirty="0" smtClean="0"/>
          </a:p>
          <a:p>
            <a:r>
              <a:rPr lang="en-US" baseline="0" dirty="0" smtClean="0"/>
              <a:t>On the other hand, the involved instructions here are all additions (SFU also execute additions). When the SFU is executed other instructions, will it consume even more power?</a:t>
            </a:r>
            <a:endParaRPr lang="en-US" dirty="0"/>
          </a:p>
        </p:txBody>
      </p:sp>
      <p:sp>
        <p:nvSpPr>
          <p:cNvPr id="4" name="Slide Number Placeholder 3"/>
          <p:cNvSpPr>
            <a:spLocks noGrp="1"/>
          </p:cNvSpPr>
          <p:nvPr>
            <p:ph type="sldNum" sz="quarter" idx="10"/>
          </p:nvPr>
        </p:nvSpPr>
        <p:spPr/>
        <p:txBody>
          <a:bodyPr/>
          <a:lstStyle/>
          <a:p>
            <a:fld id="{7E4688D3-9A5E-4B50-8CE9-E717AEA7FC00}"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therefore conducts another set of experiments and the results are show here. The three bars on the left corresponds to 5add, 4add + 1mul, 4add + 1 </a:t>
            </a:r>
            <a:r>
              <a:rPr lang="en-US" baseline="0" dirty="0" err="1" smtClean="0"/>
              <a:t>conv</a:t>
            </a:r>
            <a:r>
              <a:rPr lang="en-US" baseline="0" dirty="0" smtClean="0"/>
              <a:t> (float to </a:t>
            </a:r>
            <a:r>
              <a:rPr lang="en-US" baseline="0" dirty="0" err="1" smtClean="0"/>
              <a:t>int</a:t>
            </a:r>
            <a:r>
              <a:rPr lang="en-US" baseline="0" dirty="0" smtClean="0"/>
              <a:t> conversion) combinations. Note that the </a:t>
            </a:r>
            <a:r>
              <a:rPr lang="en-US" i="1" baseline="0" dirty="0" err="1" smtClean="0"/>
              <a:t>mul</a:t>
            </a:r>
            <a:r>
              <a:rPr lang="en-US" baseline="0" dirty="0" smtClean="0"/>
              <a:t> and </a:t>
            </a:r>
            <a:r>
              <a:rPr lang="en-US" i="1" baseline="0" dirty="0" err="1" smtClean="0"/>
              <a:t>conv</a:t>
            </a:r>
            <a:r>
              <a:rPr lang="en-US" baseline="0" dirty="0" smtClean="0"/>
              <a:t> are all assigned to the SFU since the 4 additions are executed on x/y/z/w. (ALU is also able to execute </a:t>
            </a:r>
            <a:r>
              <a:rPr lang="en-US" i="1" baseline="0" dirty="0" err="1" smtClean="0"/>
              <a:t>mul</a:t>
            </a:r>
            <a:r>
              <a:rPr lang="en-US" baseline="0" dirty="0" smtClean="0"/>
              <a:t>, but in this case, the compiler first assigns the 4 additions to 4 ALUs) . These three bars show that the SFU consume almost identical power no matter it executes </a:t>
            </a:r>
            <a:r>
              <a:rPr lang="en-US" i="1" baseline="0" dirty="0" smtClean="0"/>
              <a:t>add</a:t>
            </a:r>
            <a:r>
              <a:rPr lang="en-US" baseline="0" dirty="0" smtClean="0"/>
              <a:t>, </a:t>
            </a:r>
            <a:r>
              <a:rPr lang="en-US" i="1" baseline="0" dirty="0" err="1" smtClean="0"/>
              <a:t>mul</a:t>
            </a:r>
            <a:r>
              <a:rPr lang="en-US" baseline="0" dirty="0" smtClean="0"/>
              <a:t> or </a:t>
            </a:r>
            <a:r>
              <a:rPr lang="en-US" i="1" baseline="0" dirty="0" smtClean="0"/>
              <a:t>conv</a:t>
            </a:r>
            <a:r>
              <a:rPr lang="en-US" baseline="0" dirty="0" smtClean="0"/>
              <a:t>. Similarly, the two bars on the right show that the ALUs also consume same power when it is executed </a:t>
            </a:r>
            <a:r>
              <a:rPr lang="en-US" i="1" baseline="0" dirty="0" err="1" smtClean="0"/>
              <a:t>mul</a:t>
            </a:r>
            <a:r>
              <a:rPr lang="en-US" baseline="0" dirty="0" smtClean="0"/>
              <a:t> and </a:t>
            </a:r>
            <a:r>
              <a:rPr lang="en-US" i="1" baseline="0" dirty="0" smtClean="0"/>
              <a:t>add</a:t>
            </a:r>
            <a:r>
              <a:rPr lang="en-US" baseline="0" dirty="0" smtClean="0"/>
              <a:t>.  Other complex operations (sin/</a:t>
            </a:r>
            <a:r>
              <a:rPr lang="en-US" baseline="0" dirty="0" err="1" smtClean="0"/>
              <a:t>cos</a:t>
            </a:r>
            <a:r>
              <a:rPr lang="en-US" baseline="0" dirty="0" smtClean="0"/>
              <a:t>/log, etc) are not included here because they are actually decoupled into several simple operations (not a single </a:t>
            </a:r>
            <a:r>
              <a:rPr lang="en-US" i="1" baseline="0" dirty="0" smtClean="0"/>
              <a:t>sin</a:t>
            </a:r>
            <a:r>
              <a:rPr lang="en-US" baseline="0" dirty="0" smtClean="0"/>
              <a:t> or </a:t>
            </a:r>
            <a:r>
              <a:rPr lang="en-US" i="1" baseline="0" dirty="0" err="1" smtClean="0"/>
              <a:t>cos</a:t>
            </a:r>
            <a:r>
              <a:rPr lang="en-US" baseline="0" dirty="0" smtClean="0"/>
              <a:t> instruction) </a:t>
            </a:r>
          </a:p>
          <a:p>
            <a:endParaRPr lang="en-US" baseline="0" dirty="0" smtClean="0"/>
          </a:p>
          <a:p>
            <a:r>
              <a:rPr lang="en-US" baseline="0" dirty="0" smtClean="0"/>
              <a:t>The small discrepancy should be caused by measurement errors.</a:t>
            </a:r>
          </a:p>
          <a:p>
            <a:endParaRPr lang="en-US" baseline="0" dirty="0" smtClean="0"/>
          </a:p>
          <a:p>
            <a:r>
              <a:rPr lang="en-US" baseline="0" dirty="0" smtClean="0"/>
              <a:t>Here we may naturally raise a question: since we know that the SFU is more power-consuming than the 4 ALUs, can we find any opportunities for energy saving?</a:t>
            </a:r>
            <a:endParaRPr lang="en-US" dirty="0"/>
          </a:p>
        </p:txBody>
      </p:sp>
      <p:sp>
        <p:nvSpPr>
          <p:cNvPr id="4" name="Slide Number Placeholder 3"/>
          <p:cNvSpPr>
            <a:spLocks noGrp="1"/>
          </p:cNvSpPr>
          <p:nvPr>
            <p:ph type="sldNum" sz="quarter" idx="10"/>
          </p:nvPr>
        </p:nvSpPr>
        <p:spPr/>
        <p:txBody>
          <a:bodyPr/>
          <a:lstStyle/>
          <a:p>
            <a:fld id="{7E4688D3-9A5E-4B50-8CE9-E717AEA7FC00}"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The </a:t>
            </a:r>
            <a:r>
              <a:rPr lang="en-US" baseline="0" dirty="0" smtClean="0"/>
              <a:t>power consumption can be decreased if we reduce the usage of the SFU by appropriately changing the kernel computation flow. However, this might harm the performance. How will the energy consumption be changed in this case? We conduct a case study using a modified </a:t>
            </a:r>
            <a:r>
              <a:rPr lang="en-US" i="1" baseline="0" dirty="0" smtClean="0"/>
              <a:t>reduction</a:t>
            </a:r>
            <a:r>
              <a:rPr lang="en-US" baseline="0" dirty="0" smtClean="0"/>
              <a:t> benchmark. We implement the reduction kernel in two different ways. In the first implementation, we adjust the average packing ratio of the kernel to be 80% (by using the 4 ALUs) ; in the second implementation, we change the packing ratio to be 100%. The execution comparison is shown in the figure. As we expected, the power consumption is decreased when the SFU is not used, however, the performance is also degraded. In general, the power saving is not large enough to completely compensate the performance degradation; therefore, the energy consumption is not saved. However, we have to realize that even if the SFU is not utilized, it still consumes idle power. This implies the power can be further reduced if the SFU can be fully disabled. In that case, we many expect energy saving.</a:t>
            </a:r>
          </a:p>
          <a:p>
            <a:endParaRPr lang="en-US" baseline="0" dirty="0" smtClean="0"/>
          </a:p>
          <a:p>
            <a:r>
              <a:rPr lang="en-US" baseline="0" dirty="0" smtClean="0"/>
              <a:t>Actually, in the more recent ATI HD 6000 series GPU, the VLIW is redesigned to be 4-way by eliminating the SFU. The execution of complex functions (sin, etc) are now be cooperated by the x/y/z unit. By doing this, more SIMD engines can be put on the same size die. Since the power-consuming SFU is removed, the new design is more energy-efficient than the older generations.</a:t>
            </a:r>
            <a:endParaRPr lang="en-US" dirty="0"/>
          </a:p>
        </p:txBody>
      </p:sp>
      <p:sp>
        <p:nvSpPr>
          <p:cNvPr id="4" name="Slide Number Placeholder 3"/>
          <p:cNvSpPr>
            <a:spLocks noGrp="1"/>
          </p:cNvSpPr>
          <p:nvPr>
            <p:ph type="sldNum" sz="quarter" idx="10"/>
          </p:nvPr>
        </p:nvSpPr>
        <p:spPr/>
        <p:txBody>
          <a:bodyPr/>
          <a:lstStyle/>
          <a:p>
            <a:fld id="{7E4688D3-9A5E-4B50-8CE9-E717AEA7FC00}"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a:t>
            </a:r>
            <a:r>
              <a:rPr lang="en-US" baseline="0" dirty="0" smtClean="0"/>
              <a:t> we summarize some principles for the performance optimization and power/energy savings.</a:t>
            </a:r>
          </a:p>
          <a:p>
            <a:endParaRPr lang="en-US" baseline="0" dirty="0" smtClean="0"/>
          </a:p>
          <a:p>
            <a:r>
              <a:rPr lang="en-US" baseline="0" dirty="0" smtClean="0"/>
              <a:t>For the performance boost, software developers can organize their code to efficiently use the data fetched from the global memory. This is also important in GPU platform (not mention the CPU). In addition, kernels can be appropriately modified to use </a:t>
            </a:r>
            <a:r>
              <a:rPr lang="en-US" baseline="0" dirty="0" err="1" smtClean="0"/>
              <a:t>fastpath</a:t>
            </a:r>
            <a:r>
              <a:rPr lang="en-US" baseline="0" dirty="0" smtClean="0"/>
              <a:t> transfer everywhere possible. For hardware developers, components including </a:t>
            </a:r>
            <a:r>
              <a:rPr lang="en-US" baseline="0" dirty="0" err="1" smtClean="0"/>
              <a:t>completepath</a:t>
            </a:r>
            <a:r>
              <a:rPr lang="en-US" baseline="0" dirty="0" smtClean="0"/>
              <a:t> and </a:t>
            </a:r>
            <a:r>
              <a:rPr lang="en-US" baseline="0" dirty="0" err="1" smtClean="0"/>
              <a:t>fastpath</a:t>
            </a:r>
            <a:r>
              <a:rPr lang="en-US" baseline="0" dirty="0" smtClean="0"/>
              <a:t> should be enhanced. For example, increase the </a:t>
            </a:r>
            <a:r>
              <a:rPr lang="en-US" baseline="0" dirty="0" err="1" smtClean="0"/>
              <a:t>completepath</a:t>
            </a:r>
            <a:r>
              <a:rPr lang="en-US" baseline="0" dirty="0" smtClean="0"/>
              <a:t> transfer speed, or let the </a:t>
            </a:r>
            <a:r>
              <a:rPr lang="en-US" baseline="0" dirty="0" err="1" smtClean="0"/>
              <a:t>Fastpath</a:t>
            </a:r>
            <a:r>
              <a:rPr lang="en-US" baseline="0" dirty="0" smtClean="0"/>
              <a:t> support more operations than the current.</a:t>
            </a:r>
          </a:p>
          <a:p>
            <a:endParaRPr lang="en-US" baseline="0" dirty="0" smtClean="0"/>
          </a:p>
          <a:p>
            <a:r>
              <a:rPr lang="en-US" baseline="0" dirty="0" smtClean="0"/>
              <a:t>For the energy saving, SFU should be optimized to reduce its power consumption. Software developers may want to appropriately change the work flow to reduce SFU usage. This should be carefully conducted, in order to avoid high performance degradation. </a:t>
            </a:r>
            <a:endParaRPr lang="en-US" dirty="0"/>
          </a:p>
        </p:txBody>
      </p:sp>
      <p:sp>
        <p:nvSpPr>
          <p:cNvPr id="4" name="Slide Number Placeholder 3"/>
          <p:cNvSpPr>
            <a:spLocks noGrp="1"/>
          </p:cNvSpPr>
          <p:nvPr>
            <p:ph type="sldNum" sz="quarter" idx="10"/>
          </p:nvPr>
        </p:nvSpPr>
        <p:spPr/>
        <p:txBody>
          <a:bodyPr/>
          <a:lstStyle/>
          <a:p>
            <a:fld id="{7E4688D3-9A5E-4B50-8CE9-E717AEA7FC00}"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a:t>
            </a:r>
            <a:r>
              <a:rPr lang="en-US" baseline="0" dirty="0" smtClean="0"/>
              <a:t> is the summary. Similar to the “major contribution” (slide 5)</a:t>
            </a:r>
            <a:endParaRPr lang="en-US" dirty="0"/>
          </a:p>
        </p:txBody>
      </p:sp>
      <p:sp>
        <p:nvSpPr>
          <p:cNvPr id="4" name="Slide Number Placeholder 3"/>
          <p:cNvSpPr>
            <a:spLocks noGrp="1"/>
          </p:cNvSpPr>
          <p:nvPr>
            <p:ph type="sldNum" sz="quarter" idx="10"/>
          </p:nvPr>
        </p:nvSpPr>
        <p:spPr/>
        <p:txBody>
          <a:bodyPr/>
          <a:lstStyle/>
          <a:p>
            <a:fld id="{7E4688D3-9A5E-4B50-8CE9-E717AEA7FC00}"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lists the reference mentioned in slide 3</a:t>
            </a:r>
            <a:endParaRPr lang="en-US" dirty="0"/>
          </a:p>
        </p:txBody>
      </p:sp>
      <p:sp>
        <p:nvSpPr>
          <p:cNvPr id="4" name="Slide Number Placeholder 3"/>
          <p:cNvSpPr>
            <a:spLocks noGrp="1"/>
          </p:cNvSpPr>
          <p:nvPr>
            <p:ph type="sldNum" sz="quarter" idx="10"/>
          </p:nvPr>
        </p:nvSpPr>
        <p:spPr/>
        <p:txBody>
          <a:bodyPr/>
          <a:lstStyle/>
          <a:p>
            <a:fld id="{7E4688D3-9A5E-4B50-8CE9-E717AEA7FC00}"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GPUs</a:t>
            </a:r>
            <a:r>
              <a:rPr lang="en-US" baseline="0" dirty="0" smtClean="0"/>
              <a:t> are very important in the current PC industry. In our daily life, people </a:t>
            </a:r>
            <a:r>
              <a:rPr lang="en-US" baseline="0" dirty="0" err="1" smtClean="0"/>
              <a:t>wanna</a:t>
            </a:r>
            <a:r>
              <a:rPr lang="en-US" baseline="0" dirty="0" smtClean="0"/>
              <a:t> their computers to be capable of handling sophisticated computer games, and playing high definition videos. Traditional CPUs are not able to do this. In scientific computation domain, large-scale </a:t>
            </a:r>
            <a:r>
              <a:rPr lang="en-US" baseline="0" dirty="0" err="1" smtClean="0"/>
              <a:t>computings</a:t>
            </a:r>
            <a:r>
              <a:rPr lang="en-US" baseline="0" dirty="0" smtClean="0"/>
              <a:t> are important. Here I show three pictures, you may easily recognize that they represent the biology (DNA sequencing), </a:t>
            </a:r>
            <a:r>
              <a:rPr lang="en-US" baseline="0" dirty="0" err="1" smtClean="0"/>
              <a:t>aerography</a:t>
            </a:r>
            <a:r>
              <a:rPr lang="en-US" baseline="0" dirty="0" smtClean="0"/>
              <a:t> (weather forecast), and astronomy (star cloud). If we use modern CPUs to run these applications, we may have to wait for unreasonable long time (several months). Therefore, GPUs, which consist of thousands of cores, are utilized. The cartoon on the right demonstrate this idea. GPU can solve these problems much faster than CPU.</a:t>
            </a:r>
            <a:endParaRPr lang="en-US" dirty="0"/>
          </a:p>
        </p:txBody>
      </p:sp>
      <p:sp>
        <p:nvSpPr>
          <p:cNvPr id="4" name="Slide Number Placeholder 3"/>
          <p:cNvSpPr>
            <a:spLocks noGrp="1"/>
          </p:cNvSpPr>
          <p:nvPr>
            <p:ph type="sldNum" sz="quarter" idx="10"/>
          </p:nvPr>
        </p:nvSpPr>
        <p:spPr/>
        <p:txBody>
          <a:bodyPr/>
          <a:lstStyle/>
          <a:p>
            <a:fld id="{7E4688D3-9A5E-4B50-8CE9-E717AEA7FC00}"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lists some prior studies on the modern GPU. I generally classify them into two</a:t>
            </a:r>
            <a:r>
              <a:rPr lang="en-US" baseline="0" dirty="0" smtClean="0"/>
              <a:t> categories: studies on performance and those on power/energy.</a:t>
            </a:r>
            <a:endParaRPr lang="en-US" dirty="0"/>
          </a:p>
        </p:txBody>
      </p:sp>
      <p:sp>
        <p:nvSpPr>
          <p:cNvPr id="4" name="Slide Number Placeholder 3"/>
          <p:cNvSpPr>
            <a:spLocks noGrp="1"/>
          </p:cNvSpPr>
          <p:nvPr>
            <p:ph type="sldNum" sz="quarter" idx="10"/>
          </p:nvPr>
        </p:nvSpPr>
        <p:spPr/>
        <p:txBody>
          <a:bodyPr/>
          <a:lstStyle/>
          <a:p>
            <a:fld id="{7E4688D3-9A5E-4B50-8CE9-E717AEA7FC0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Take a look at these listed references. We notice</a:t>
            </a:r>
            <a:r>
              <a:rPr lang="en-US" baseline="0" dirty="0" smtClean="0"/>
              <a:t> </a:t>
            </a:r>
            <a:r>
              <a:rPr lang="en-US" dirty="0" smtClean="0"/>
              <a:t>that most of them focus on </a:t>
            </a:r>
            <a:r>
              <a:rPr lang="en-US" dirty="0" err="1" smtClean="0"/>
              <a:t>Nvidia</a:t>
            </a:r>
            <a:r>
              <a:rPr lang="en-US" dirty="0" smtClean="0"/>
              <a:t> GPUs. However, as another important GPU manufacturer, ATI’s products have</a:t>
            </a:r>
            <a:r>
              <a:rPr lang="en-US" baseline="0" dirty="0" smtClean="0"/>
              <a:t> not been gained too much attention. As we will show shortly, ATI GPUs have many architectural difference from typical </a:t>
            </a:r>
            <a:r>
              <a:rPr lang="en-US" baseline="0" dirty="0" err="1" smtClean="0"/>
              <a:t>Nvidia</a:t>
            </a:r>
            <a:r>
              <a:rPr lang="en-US" baseline="0" dirty="0" smtClean="0"/>
              <a:t> designs. This justifies that the study on ATI GPUs are also promising. Therefore, we choose a recent leased ATI GPU as our target device in this work.</a:t>
            </a:r>
          </a:p>
          <a:p>
            <a:endParaRPr lang="en-US" baseline="0" dirty="0" smtClean="0"/>
          </a:p>
          <a:p>
            <a:r>
              <a:rPr lang="en-US" baseline="0" dirty="0" smtClean="0"/>
              <a:t>Second, lots of the previous works are conducted by using pure micro-benchmark based approach (especially in performance analysis paper). This approach is useful to investigate the well-known components of a given hardware. For example, the cache access latency, cache size, line size, TLB size, etc, can be measured by well-designed benchmarks. People then use those results to analyze the performance of a device. however, some components may be missed when using this method. For a given new hardware, we cannot say which part is more important than others by intuitive. Therefore, we employ the statistical model based methodology. With this approach, we take account of all the possible influential factors and first build an overall picture of the target device with the help of the statistical tool. We then identify the most important parts and conduct more detailed study on these key components.</a:t>
            </a:r>
            <a:endParaRPr lang="en-US" dirty="0"/>
          </a:p>
        </p:txBody>
      </p:sp>
      <p:sp>
        <p:nvSpPr>
          <p:cNvPr id="4" name="Slide Number Placeholder 3"/>
          <p:cNvSpPr>
            <a:spLocks noGrp="1"/>
          </p:cNvSpPr>
          <p:nvPr>
            <p:ph type="sldNum" sz="quarter" idx="10"/>
          </p:nvPr>
        </p:nvSpPr>
        <p:spPr/>
        <p:txBody>
          <a:bodyPr/>
          <a:lstStyle/>
          <a:p>
            <a:fld id="{7E4688D3-9A5E-4B50-8CE9-E717AEA7FC0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general, our work make these</a:t>
            </a:r>
            <a:r>
              <a:rPr lang="en-US" baseline="0" dirty="0" smtClean="0"/>
              <a:t> contributions (as listed)</a:t>
            </a:r>
            <a:endParaRPr lang="en-US" dirty="0"/>
          </a:p>
        </p:txBody>
      </p:sp>
      <p:sp>
        <p:nvSpPr>
          <p:cNvPr id="4" name="Slide Number Placeholder 3"/>
          <p:cNvSpPr>
            <a:spLocks noGrp="1"/>
          </p:cNvSpPr>
          <p:nvPr>
            <p:ph type="sldNum" sz="quarter" idx="10"/>
          </p:nvPr>
        </p:nvSpPr>
        <p:spPr/>
        <p:txBody>
          <a:bodyPr/>
          <a:lstStyle/>
          <a:p>
            <a:fld id="{7E4688D3-9A5E-4B50-8CE9-E717AEA7FC0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The GPU used in this study is an ATI </a:t>
            </a:r>
            <a:r>
              <a:rPr lang="en-US" dirty="0" err="1" smtClean="0"/>
              <a:t>Radeon</a:t>
            </a:r>
            <a:r>
              <a:rPr lang="en-US" dirty="0" smtClean="0"/>
              <a:t> HD 5870,</a:t>
            </a:r>
            <a:r>
              <a:rPr lang="en-US" baseline="0" dirty="0" smtClean="0"/>
              <a:t> codenamed Cypress.</a:t>
            </a:r>
          </a:p>
          <a:p>
            <a:r>
              <a:rPr lang="en-US" baseline="0" dirty="0" smtClean="0"/>
              <a:t>Its general architecture is demonstrated in this figure. We can see that there are 20 Single-instruction-multiple-data (SIMD) execution engines. All the computations take place in this part, so it is very important . The memory hierarchy includes an L2 cache and the global memory. All the SIMDs are connected to the L2 cache via a crossbar. There is also a ultra-threaded dispatch processor on the GPU, which is responsible for managing and assigning the large amount of threads to different SIMDs at runtime.</a:t>
            </a:r>
          </a:p>
          <a:p>
            <a:endParaRPr lang="en-US" baseline="0" dirty="0" smtClean="0"/>
          </a:p>
          <a:p>
            <a:r>
              <a:rPr lang="en-US" baseline="0" dirty="0" smtClean="0"/>
              <a:t>If you have knowledge about </a:t>
            </a:r>
            <a:r>
              <a:rPr lang="en-US" baseline="0" dirty="0" err="1" smtClean="0"/>
              <a:t>Nvidia</a:t>
            </a:r>
            <a:r>
              <a:rPr lang="en-US" baseline="0" dirty="0" smtClean="0"/>
              <a:t> GPUs, you may find that the SIMD here is sort of similar to a stream multiprocessor (SM) on an </a:t>
            </a:r>
            <a:r>
              <a:rPr lang="en-US" baseline="0" dirty="0" err="1" smtClean="0"/>
              <a:t>Nvidia</a:t>
            </a:r>
            <a:r>
              <a:rPr lang="en-US" baseline="0" dirty="0" smtClean="0"/>
              <a:t> GPU. However, their internal architecture is different. This figure shows the architecture of an SIMD engine on the target GPU. Inside it, there are 16 thread processors (TP), a 32kB local data share (similar to the shared memory on </a:t>
            </a:r>
            <a:r>
              <a:rPr lang="en-US" baseline="0" dirty="0" err="1" smtClean="0"/>
              <a:t>Nvidia</a:t>
            </a:r>
            <a:r>
              <a:rPr lang="en-US" baseline="0" dirty="0" smtClean="0"/>
              <a:t> GPU), a texture unit with 8KB L1 texture cache (read-only). The difference between this design and an </a:t>
            </a:r>
            <a:r>
              <a:rPr lang="en-US" baseline="0" dirty="0" err="1" smtClean="0"/>
              <a:t>Nvidia</a:t>
            </a:r>
            <a:r>
              <a:rPr lang="en-US" baseline="0" dirty="0" smtClean="0"/>
              <a:t> SM majorly comes from the thread processor, which is shown in this picture. ATI adopts the very long instruction word (VLIW) architecture to organize its thread processor. Each thread processor is five-way, meaning there are five function units inside. ATI refer these five units as </a:t>
            </a:r>
            <a:r>
              <a:rPr lang="en-US" i="1" baseline="0" dirty="0" err="1" smtClean="0"/>
              <a:t>x,y,z,w,t</a:t>
            </a:r>
            <a:r>
              <a:rPr lang="en-US" baseline="0" dirty="0" smtClean="0"/>
              <a:t>. The x/y/z/w are regular arithmetic units. They can conduct floating point/integer add, </a:t>
            </a:r>
            <a:r>
              <a:rPr lang="en-US" baseline="0" dirty="0" err="1" smtClean="0"/>
              <a:t>mul</a:t>
            </a:r>
            <a:r>
              <a:rPr lang="en-US" baseline="0" dirty="0" smtClean="0"/>
              <a:t>, etc. The </a:t>
            </a:r>
            <a:r>
              <a:rPr lang="en-US" i="1" baseline="0" dirty="0" smtClean="0"/>
              <a:t>t</a:t>
            </a:r>
            <a:r>
              <a:rPr lang="en-US" baseline="0" dirty="0" smtClean="0"/>
              <a:t> unit is introduced as a special function unit. It can perform regular ALU instructions as well as complex instructions such as sin/</a:t>
            </a:r>
            <a:r>
              <a:rPr lang="en-US" baseline="0" dirty="0" err="1" smtClean="0"/>
              <a:t>cos</a:t>
            </a:r>
            <a:r>
              <a:rPr lang="en-US" baseline="0" dirty="0" smtClean="0"/>
              <a:t>/exp/log, etc. As any VLIW processor, data-independent instructions can be assigned to these five slots and be executed simultaneously.</a:t>
            </a:r>
            <a:endParaRPr lang="en-US" dirty="0"/>
          </a:p>
        </p:txBody>
      </p:sp>
      <p:sp>
        <p:nvSpPr>
          <p:cNvPr id="4" name="Slide Number Placeholder 3"/>
          <p:cNvSpPr>
            <a:spLocks noGrp="1"/>
          </p:cNvSpPr>
          <p:nvPr>
            <p:ph type="sldNum" sz="quarter" idx="10"/>
          </p:nvPr>
        </p:nvSpPr>
        <p:spPr/>
        <p:txBody>
          <a:bodyPr/>
          <a:lstStyle/>
          <a:p>
            <a:fld id="{7E4688D3-9A5E-4B50-8CE9-E717AEA7FC0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this work, we employ the random forest statistical model to facilitate our study. It can capture the key factors from a large amount of input variables. This is exactly what we want.</a:t>
            </a:r>
          </a:p>
          <a:p>
            <a:endParaRPr lang="en-US" baseline="0" dirty="0" smtClean="0"/>
          </a:p>
          <a:p>
            <a:r>
              <a:rPr lang="en-US" baseline="0" dirty="0" smtClean="0"/>
              <a:t>It is composed of many regression trees.</a:t>
            </a:r>
          </a:p>
          <a:p>
            <a:endParaRPr lang="en-US" baseline="0" dirty="0" smtClean="0"/>
          </a:p>
          <a:p>
            <a:r>
              <a:rPr lang="en-US" baseline="0" dirty="0" smtClean="0"/>
              <a:t>In addition, it provides us two useful tools to better understand the relation between inputs and the metric in interest: relative variable importance, quantify the impact of each factor on the output; partial dependence plot, visualize the relation between a specific input and the output.</a:t>
            </a:r>
          </a:p>
          <a:p>
            <a:endParaRPr lang="en-US" baseline="0" dirty="0" smtClean="0"/>
          </a:p>
          <a:p>
            <a:r>
              <a:rPr lang="en-US" baseline="0" dirty="0" smtClean="0"/>
              <a:t>We use the leave-one-out-cross-validation (LOOCV) to do the validation. That is to say, we choose a sample from the input space and use it as the validation sample, all others are treated as training samples. We do this repeatedly until each sample has been iterated.</a:t>
            </a:r>
            <a:endParaRPr lang="en-US" dirty="0"/>
          </a:p>
        </p:txBody>
      </p:sp>
      <p:sp>
        <p:nvSpPr>
          <p:cNvPr id="4" name="Slide Number Placeholder 3"/>
          <p:cNvSpPr>
            <a:spLocks noGrp="1"/>
          </p:cNvSpPr>
          <p:nvPr>
            <p:ph type="sldNum" sz="quarter" idx="10"/>
          </p:nvPr>
        </p:nvSpPr>
        <p:spPr/>
        <p:txBody>
          <a:bodyPr/>
          <a:lstStyle/>
          <a:p>
            <a:fld id="{7E4688D3-9A5E-4B50-8CE9-E717AEA7FC0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studies are conducted on a computer equipped with an ATI </a:t>
            </a:r>
            <a:r>
              <a:rPr lang="en-US" dirty="0" err="1" smtClean="0"/>
              <a:t>Radeon</a:t>
            </a:r>
            <a:r>
              <a:rPr lang="en-US" dirty="0" smtClean="0"/>
              <a:t> HD 5870 GPU. We</a:t>
            </a:r>
            <a:r>
              <a:rPr lang="en-US" baseline="0" dirty="0" smtClean="0"/>
              <a:t> run the </a:t>
            </a:r>
            <a:r>
              <a:rPr lang="en-US" baseline="0" dirty="0" err="1" smtClean="0"/>
              <a:t>OpenCL</a:t>
            </a:r>
            <a:r>
              <a:rPr lang="en-US" baseline="0" dirty="0" smtClean="0"/>
              <a:t> benchmarks from the ATI stream SDK for our analysis. The ATI toolkit provides us a visual profiler, which can be integrated in Microsoft Visual Studio 2010, for the performance analysis. When this tool is enabled, we can collect several execution statistics of a </a:t>
            </a:r>
            <a:r>
              <a:rPr lang="en-US" baseline="0" dirty="0" err="1" smtClean="0"/>
              <a:t>OpenCL</a:t>
            </a:r>
            <a:r>
              <a:rPr lang="en-US" baseline="0" dirty="0" smtClean="0"/>
              <a:t> kernel. For the performance analysis, we use millions of instructions per second (MIPS) as the metric. For the power monitoring, we use a Yokogawa WT210 digital power meter. </a:t>
            </a:r>
            <a:endParaRPr lang="en-US" dirty="0"/>
          </a:p>
        </p:txBody>
      </p:sp>
      <p:sp>
        <p:nvSpPr>
          <p:cNvPr id="4" name="Slide Number Placeholder 3"/>
          <p:cNvSpPr>
            <a:spLocks noGrp="1"/>
          </p:cNvSpPr>
          <p:nvPr>
            <p:ph type="sldNum" sz="quarter" idx="10"/>
          </p:nvPr>
        </p:nvSpPr>
        <p:spPr/>
        <p:txBody>
          <a:bodyPr/>
          <a:lstStyle/>
          <a:p>
            <a:fld id="{7E4688D3-9A5E-4B50-8CE9-E717AEA7FC0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general, the working procedure of this study is like this. First, we connect the power meter to the target system where the </a:t>
            </a:r>
            <a:r>
              <a:rPr lang="en-US" baseline="0" dirty="0" err="1" smtClean="0"/>
              <a:t>OpenCL</a:t>
            </a:r>
            <a:r>
              <a:rPr lang="en-US" baseline="0" dirty="0" smtClean="0"/>
              <a:t> benchmarks are running. For each benchmark, we can read its power consumption (GPU power, excluding CPU and other components) from the meter and collect execution statistics from the performance profiler. The profiler reports information such as cache hit ratio, memory accesses info, number of registers allocated to the kernel, and so on. For the performance model, we input those info to the random forest tool. Note that these info are used as inputs while the corresponding MIPS is the output. Similarly, for power model training, we just need to replace the output to the measured GPU power consumption.</a:t>
            </a:r>
            <a:endParaRPr lang="en-US" dirty="0"/>
          </a:p>
        </p:txBody>
      </p:sp>
      <p:sp>
        <p:nvSpPr>
          <p:cNvPr id="4" name="Slide Number Placeholder 3"/>
          <p:cNvSpPr>
            <a:spLocks noGrp="1"/>
          </p:cNvSpPr>
          <p:nvPr>
            <p:ph type="sldNum" sz="quarter" idx="10"/>
          </p:nvPr>
        </p:nvSpPr>
        <p:spPr/>
        <p:txBody>
          <a:bodyPr/>
          <a:lstStyle/>
          <a:p>
            <a:fld id="{7E4688D3-9A5E-4B50-8CE9-E717AEA7FC0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81" name="Picture 9" descr="LSUpp6a"/>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075" name="Rectangle 3"/>
          <p:cNvSpPr>
            <a:spLocks noGrp="1" noChangeArrowheads="1"/>
          </p:cNvSpPr>
          <p:nvPr>
            <p:ph type="ctrTitle"/>
          </p:nvPr>
        </p:nvSpPr>
        <p:spPr>
          <a:xfrm>
            <a:off x="685800" y="3657600"/>
            <a:ext cx="7772400" cy="990600"/>
          </a:xfrm>
        </p:spPr>
        <p:txBody>
          <a:bodyPr/>
          <a:lstStyle>
            <a:lvl1pPr>
              <a:defRPr/>
            </a:lvl1pPr>
          </a:lstStyle>
          <a:p>
            <a:r>
              <a:rPr lang="en-US" smtClean="0"/>
              <a:t>Click to edit Master title style</a:t>
            </a:r>
            <a:endParaRPr lang="en-US"/>
          </a:p>
        </p:txBody>
      </p:sp>
      <p:sp>
        <p:nvSpPr>
          <p:cNvPr id="3076" name="Rectangle 4"/>
          <p:cNvSpPr>
            <a:spLocks noGrp="1" noChangeArrowheads="1"/>
          </p:cNvSpPr>
          <p:nvPr>
            <p:ph type="subTitle" idx="1"/>
          </p:nvPr>
        </p:nvSpPr>
        <p:spPr>
          <a:xfrm>
            <a:off x="1371600" y="4724400"/>
            <a:ext cx="6400800" cy="1447800"/>
          </a:xfrm>
        </p:spPr>
        <p:txBody>
          <a:bodyPr/>
          <a:lstStyle>
            <a:lvl1pPr marL="0" indent="0" algn="ctr">
              <a:buFontTx/>
              <a:buNone/>
              <a:defRPr sz="2000"/>
            </a:lvl1pPr>
          </a:lstStyle>
          <a:p>
            <a:r>
              <a:rPr lang="en-US" smtClean="0"/>
              <a:t>Click to edit Master subtitle style</a:t>
            </a:r>
            <a:endParaRPr lang="en-US"/>
          </a:p>
        </p:txBody>
      </p:sp>
      <p:sp>
        <p:nvSpPr>
          <p:cNvPr id="3077" name="Rectangle 5"/>
          <p:cNvSpPr>
            <a:spLocks noGrp="1" noChangeArrowheads="1"/>
          </p:cNvSpPr>
          <p:nvPr>
            <p:ph type="dt" sz="half" idx="2"/>
          </p:nvPr>
        </p:nvSpPr>
        <p:spPr/>
        <p:txBody>
          <a:bodyPr/>
          <a:lstStyle>
            <a:lvl1pPr>
              <a:defRPr/>
            </a:lvl1pPr>
          </a:lstStyle>
          <a:p>
            <a:endParaRPr lang="en-US"/>
          </a:p>
        </p:txBody>
      </p:sp>
      <p:sp>
        <p:nvSpPr>
          <p:cNvPr id="3078" name="Rectangle 6"/>
          <p:cNvSpPr>
            <a:spLocks noGrp="1" noChangeArrowheads="1"/>
          </p:cNvSpPr>
          <p:nvPr>
            <p:ph type="ftr" sz="quarter" idx="3"/>
          </p:nvPr>
        </p:nvSpPr>
        <p:spPr/>
        <p:txBody>
          <a:bodyPr/>
          <a:lstStyle>
            <a:lvl1pPr>
              <a:defRPr/>
            </a:lvl1pPr>
          </a:lstStyle>
          <a:p>
            <a:endParaRPr lang="en-US"/>
          </a:p>
        </p:txBody>
      </p:sp>
      <p:sp>
        <p:nvSpPr>
          <p:cNvPr id="3079" name="Rectangle 7"/>
          <p:cNvSpPr>
            <a:spLocks noGrp="1" noChangeArrowheads="1"/>
          </p:cNvSpPr>
          <p:nvPr>
            <p:ph type="sldNum" sz="quarter" idx="4"/>
          </p:nvPr>
        </p:nvSpPr>
        <p:spPr/>
        <p:txBody>
          <a:bodyPr/>
          <a:lstStyle>
            <a:lvl1pPr>
              <a:defRPr/>
            </a:lvl1pPr>
          </a:lstStyle>
          <a:p>
            <a:fld id="{962B1D7C-FDB1-4EB5-9059-7BBB1124CC74}" type="slidenum">
              <a:rPr lang="en-US" smtClean="0"/>
              <a:pPr/>
              <a:t>‹#›</a:t>
            </a:fld>
            <a:endParaRPr lang="en-US"/>
          </a:p>
        </p:txBody>
      </p:sp>
      <p:sp>
        <p:nvSpPr>
          <p:cNvPr id="3080" name="Line 8"/>
          <p:cNvSpPr>
            <a:spLocks noChangeShapeType="1"/>
          </p:cNvSpPr>
          <p:nvPr/>
        </p:nvSpPr>
        <p:spPr bwMode="auto">
          <a:xfrm>
            <a:off x="685800" y="6324600"/>
            <a:ext cx="7772400" cy="0"/>
          </a:xfrm>
          <a:prstGeom prst="line">
            <a:avLst/>
          </a:prstGeom>
          <a:noFill/>
          <a:ln w="38100">
            <a:solidFill>
              <a:schemeClr val="tx2"/>
            </a:solidFill>
            <a:round/>
            <a:headEnd/>
            <a:tailEnd/>
          </a:ln>
        </p:spPr>
        <p:txBody>
          <a:bodyPr wrap="none" anchor="ct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224ED90-0429-4530-AAC0-C8BE2D75C94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295400"/>
            <a:ext cx="1943100" cy="4953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295400"/>
            <a:ext cx="5676900" cy="4953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4D7099F-4986-4CA3-8542-2D2618F21ED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C3A7D4B-5CDC-47F6-8626-45EF3228D78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04B4182-2657-4C3F-818F-8472F8EF0B8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286000"/>
            <a:ext cx="38100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86000"/>
            <a:ext cx="38100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109A962-FA62-402F-99B4-11B3B34E9B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A58D645-B55C-473C-933E-94A287A307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7417EBC-C676-46F7-B258-F18E2B2BF5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D879FD4-DED6-4718-9282-99F9770E157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B02BC8D-1A98-4414-82E3-C578209EF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56CA98-1206-4DFE-B1CB-F6FD74611E2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LSUpp6b"/>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
        <p:nvSpPr>
          <p:cNvPr id="1026" name="Rectangle 2"/>
          <p:cNvSpPr>
            <a:spLocks noGrp="1" noChangeArrowheads="1"/>
          </p:cNvSpPr>
          <p:nvPr>
            <p:ph type="title"/>
          </p:nvPr>
        </p:nvSpPr>
        <p:spPr bwMode="auto">
          <a:xfrm>
            <a:off x="685800" y="1295400"/>
            <a:ext cx="77724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2286000"/>
            <a:ext cx="77724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400800"/>
            <a:ext cx="1905000" cy="304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000">
                <a:solidFill>
                  <a:srgbClr val="80729D"/>
                </a:solidFill>
              </a:defRPr>
            </a:lvl1pPr>
          </a:lstStyle>
          <a:p>
            <a:endParaRPr lang="en-US"/>
          </a:p>
        </p:txBody>
      </p:sp>
      <p:sp>
        <p:nvSpPr>
          <p:cNvPr id="1029" name="Rectangle 5"/>
          <p:cNvSpPr>
            <a:spLocks noGrp="1" noChangeArrowheads="1"/>
          </p:cNvSpPr>
          <p:nvPr>
            <p:ph type="ftr" sz="quarter" idx="3"/>
          </p:nvPr>
        </p:nvSpPr>
        <p:spPr bwMode="auto">
          <a:xfrm>
            <a:off x="3124200" y="6400800"/>
            <a:ext cx="2895600" cy="304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a:defRPr sz="1000">
                <a:solidFill>
                  <a:schemeClr val="tx2"/>
                </a:solidFill>
                <a:latin typeface="Arial Black" pitchFamily="121" charset="0"/>
              </a:defRPr>
            </a:lvl1pPr>
          </a:lstStyle>
          <a:p>
            <a:endParaRPr lang="en-US"/>
          </a:p>
        </p:txBody>
      </p:sp>
      <p:sp>
        <p:nvSpPr>
          <p:cNvPr id="1030" name="Rectangle 6"/>
          <p:cNvSpPr>
            <a:spLocks noGrp="1" noChangeArrowheads="1"/>
          </p:cNvSpPr>
          <p:nvPr>
            <p:ph type="sldNum" sz="quarter" idx="4"/>
          </p:nvPr>
        </p:nvSpPr>
        <p:spPr bwMode="auto">
          <a:xfrm>
            <a:off x="6553200" y="6400800"/>
            <a:ext cx="1905000" cy="304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000">
                <a:solidFill>
                  <a:srgbClr val="80729D"/>
                </a:solidFill>
              </a:defRPr>
            </a:lvl1pPr>
          </a:lstStyle>
          <a:p>
            <a:fld id="{170A9162-912C-45B3-9733-08101EF1FE88}" type="slidenum">
              <a:rPr lang="en-US" smtClean="0"/>
              <a:pPr/>
              <a:t>‹#›</a:t>
            </a:fld>
            <a:endParaRPr lang="en-US"/>
          </a:p>
        </p:txBody>
      </p:sp>
      <p:sp>
        <p:nvSpPr>
          <p:cNvPr id="1032" name="Line 8"/>
          <p:cNvSpPr>
            <a:spLocks noChangeShapeType="1"/>
          </p:cNvSpPr>
          <p:nvPr/>
        </p:nvSpPr>
        <p:spPr bwMode="auto">
          <a:xfrm>
            <a:off x="685800" y="6324600"/>
            <a:ext cx="7772400" cy="0"/>
          </a:xfrm>
          <a:prstGeom prst="line">
            <a:avLst/>
          </a:prstGeom>
          <a:noFill/>
          <a:ln w="38100">
            <a:solidFill>
              <a:schemeClr val="tx2"/>
            </a:solidFill>
            <a:round/>
            <a:headEnd/>
            <a:tailEnd/>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ea typeface="ＭＳ Ｐゴシック" pitchFamily="121" charset="-128"/>
        </a:defRPr>
      </a:lvl2pPr>
      <a:lvl3pPr algn="ctr" rtl="0" eaLnBrk="1" fontAlgn="base" hangingPunct="1">
        <a:spcBef>
          <a:spcPct val="0"/>
        </a:spcBef>
        <a:spcAft>
          <a:spcPct val="0"/>
        </a:spcAft>
        <a:defRPr sz="3600">
          <a:solidFill>
            <a:schemeClr val="tx2"/>
          </a:solidFill>
          <a:latin typeface="Arial" charset="0"/>
          <a:ea typeface="ＭＳ Ｐゴシック" pitchFamily="121" charset="-128"/>
        </a:defRPr>
      </a:lvl3pPr>
      <a:lvl4pPr algn="ctr" rtl="0" eaLnBrk="1" fontAlgn="base" hangingPunct="1">
        <a:spcBef>
          <a:spcPct val="0"/>
        </a:spcBef>
        <a:spcAft>
          <a:spcPct val="0"/>
        </a:spcAft>
        <a:defRPr sz="3600">
          <a:solidFill>
            <a:schemeClr val="tx2"/>
          </a:solidFill>
          <a:latin typeface="Arial" charset="0"/>
          <a:ea typeface="ＭＳ Ｐゴシック" pitchFamily="121" charset="-128"/>
        </a:defRPr>
      </a:lvl4pPr>
      <a:lvl5pPr algn="ctr" rtl="0" eaLnBrk="1" fontAlgn="base" hangingPunct="1">
        <a:spcBef>
          <a:spcPct val="0"/>
        </a:spcBef>
        <a:spcAft>
          <a:spcPct val="0"/>
        </a:spcAft>
        <a:defRPr sz="3600">
          <a:solidFill>
            <a:schemeClr val="tx2"/>
          </a:solidFill>
          <a:latin typeface="Arial" charset="0"/>
          <a:ea typeface="ＭＳ Ｐゴシック" pitchFamily="121" charset="-128"/>
        </a:defRPr>
      </a:lvl5pPr>
      <a:lvl6pPr marL="457200" algn="ctr" rtl="0" eaLnBrk="1" fontAlgn="base" hangingPunct="1">
        <a:spcBef>
          <a:spcPct val="0"/>
        </a:spcBef>
        <a:spcAft>
          <a:spcPct val="0"/>
        </a:spcAft>
        <a:defRPr sz="3600">
          <a:solidFill>
            <a:schemeClr val="tx2"/>
          </a:solidFill>
          <a:latin typeface="Arial" charset="0"/>
          <a:ea typeface="ＭＳ Ｐゴシック" pitchFamily="121" charset="-128"/>
        </a:defRPr>
      </a:lvl6pPr>
      <a:lvl7pPr marL="914400" algn="ctr" rtl="0" eaLnBrk="1" fontAlgn="base" hangingPunct="1">
        <a:spcBef>
          <a:spcPct val="0"/>
        </a:spcBef>
        <a:spcAft>
          <a:spcPct val="0"/>
        </a:spcAft>
        <a:defRPr sz="3600">
          <a:solidFill>
            <a:schemeClr val="tx2"/>
          </a:solidFill>
          <a:latin typeface="Arial" charset="0"/>
          <a:ea typeface="ＭＳ Ｐゴシック" pitchFamily="121" charset="-128"/>
        </a:defRPr>
      </a:lvl7pPr>
      <a:lvl8pPr marL="1371600" algn="ctr" rtl="0" eaLnBrk="1" fontAlgn="base" hangingPunct="1">
        <a:spcBef>
          <a:spcPct val="0"/>
        </a:spcBef>
        <a:spcAft>
          <a:spcPct val="0"/>
        </a:spcAft>
        <a:defRPr sz="3600">
          <a:solidFill>
            <a:schemeClr val="tx2"/>
          </a:solidFill>
          <a:latin typeface="Arial" charset="0"/>
          <a:ea typeface="ＭＳ Ｐゴシック" pitchFamily="121" charset="-128"/>
        </a:defRPr>
      </a:lvl8pPr>
      <a:lvl9pPr marL="1828800" algn="ctr" rtl="0" eaLnBrk="1" fontAlgn="base" hangingPunct="1">
        <a:spcBef>
          <a:spcPct val="0"/>
        </a:spcBef>
        <a:spcAft>
          <a:spcPct val="0"/>
        </a:spcAft>
        <a:defRPr sz="3600">
          <a:solidFill>
            <a:schemeClr val="tx2"/>
          </a:solidFill>
          <a:latin typeface="Arial" charset="0"/>
          <a:ea typeface="ＭＳ Ｐゴシック" pitchFamily="121" charset="-128"/>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ea typeface="+mn-ea"/>
        </a:defRPr>
      </a:lvl2pPr>
      <a:lvl3pPr marL="1143000" indent="-228600" algn="l" rtl="0" eaLnBrk="1" fontAlgn="base" hangingPunct="1">
        <a:spcBef>
          <a:spcPct val="20000"/>
        </a:spcBef>
        <a:spcAft>
          <a:spcPct val="0"/>
        </a:spcAft>
        <a:buChar char="•"/>
        <a:defRPr sz="2000">
          <a:solidFill>
            <a:schemeClr val="tx1"/>
          </a:solidFill>
          <a:latin typeface="+mn-lt"/>
          <a:ea typeface="+mn-ea"/>
        </a:defRPr>
      </a:lvl3pPr>
      <a:lvl4pPr marL="1600200" indent="-228600" algn="l" rtl="0" eaLnBrk="1" fontAlgn="base" hangingPunct="1">
        <a:spcBef>
          <a:spcPct val="20000"/>
        </a:spcBef>
        <a:spcAft>
          <a:spcPct val="0"/>
        </a:spcAft>
        <a:buChar char="–"/>
        <a:defRPr>
          <a:solidFill>
            <a:schemeClr val="tx1"/>
          </a:solidFill>
          <a:latin typeface="+mn-lt"/>
          <a:ea typeface="+mn-ea"/>
        </a:defRPr>
      </a:lvl4pPr>
      <a:lvl5pPr marL="2057400" indent="-228600" algn="l" rtl="0" eaLnBrk="1" fontAlgn="base" hangingPunct="1">
        <a:spcBef>
          <a:spcPct val="20000"/>
        </a:spcBef>
        <a:spcAft>
          <a:spcPct val="0"/>
        </a:spcAft>
        <a:buChar char="»"/>
        <a:defRPr>
          <a:solidFill>
            <a:schemeClr val="tx1"/>
          </a:solidFill>
          <a:latin typeface="+mn-lt"/>
          <a:ea typeface="+mn-ea"/>
        </a:defRPr>
      </a:lvl5pPr>
      <a:lvl6pPr marL="2514600" indent="-228600" algn="l" rtl="0" eaLnBrk="1" fontAlgn="base" hangingPunct="1">
        <a:spcBef>
          <a:spcPct val="20000"/>
        </a:spcBef>
        <a:spcAft>
          <a:spcPct val="0"/>
        </a:spcAft>
        <a:buChar char="»"/>
        <a:defRPr>
          <a:solidFill>
            <a:schemeClr val="tx1"/>
          </a:solidFill>
          <a:latin typeface="+mn-lt"/>
          <a:ea typeface="+mn-ea"/>
        </a:defRPr>
      </a:lvl6pPr>
      <a:lvl7pPr marL="2971800" indent="-228600" algn="l" rtl="0" eaLnBrk="1" fontAlgn="base" hangingPunct="1">
        <a:spcBef>
          <a:spcPct val="20000"/>
        </a:spcBef>
        <a:spcAft>
          <a:spcPct val="0"/>
        </a:spcAft>
        <a:buChar char="»"/>
        <a:defRPr>
          <a:solidFill>
            <a:schemeClr val="tx1"/>
          </a:solidFill>
          <a:latin typeface="+mn-lt"/>
          <a:ea typeface="+mn-ea"/>
        </a:defRPr>
      </a:lvl7pPr>
      <a:lvl8pPr marL="3429000" indent="-228600" algn="l" rtl="0" eaLnBrk="1" fontAlgn="base" hangingPunct="1">
        <a:spcBef>
          <a:spcPct val="20000"/>
        </a:spcBef>
        <a:spcAft>
          <a:spcPct val="0"/>
        </a:spcAft>
        <a:buChar char="»"/>
        <a:defRPr>
          <a:solidFill>
            <a:schemeClr val="tx1"/>
          </a:solidFill>
          <a:latin typeface="+mn-lt"/>
          <a:ea typeface="+mn-ea"/>
        </a:defRPr>
      </a:lvl8pPr>
      <a:lvl9pPr marL="3886200" indent="-228600" algn="l" rtl="0" eaLnBrk="1" fontAlgn="base" hangingPunct="1">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 Id="rId9" Type="http://schemas.openxmlformats.org/officeDocument/2006/relationships/image" Target="../media/image21.png"/></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3.png"/></Relationships>
</file>

<file path=ppt/slides/_rels/slide1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file:///E:\Study\GPU\NAS_11\figs\case_study.vsd\Drawing\~100p\&#30697;&#24418;" TargetMode="Externa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gif"/><Relationship Id="rId5" Type="http://schemas.openxmlformats.org/officeDocument/2006/relationships/image" Target="../media/image5.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gi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2400" b="1" dirty="0" smtClean="0">
                <a:solidFill>
                  <a:schemeClr val="tx1"/>
                </a:solidFill>
              </a:rPr>
              <a:t>Performance and Power Analysis on ATI GPU: A Statistical Approach</a:t>
            </a:r>
            <a:endParaRPr lang="en-US" sz="2400" b="1" dirty="0">
              <a:solidFill>
                <a:schemeClr val="tx1"/>
              </a:solidFill>
            </a:endParaRPr>
          </a:p>
        </p:txBody>
      </p:sp>
      <p:sp>
        <p:nvSpPr>
          <p:cNvPr id="2051" name="Rectangle 3"/>
          <p:cNvSpPr>
            <a:spLocks noGrp="1" noChangeArrowheads="1"/>
          </p:cNvSpPr>
          <p:nvPr>
            <p:ph type="subTitle" idx="1"/>
          </p:nvPr>
        </p:nvSpPr>
        <p:spPr>
          <a:xfrm>
            <a:off x="1371600" y="4876800"/>
            <a:ext cx="6400800" cy="1066800"/>
          </a:xfrm>
        </p:spPr>
        <p:txBody>
          <a:bodyPr/>
          <a:lstStyle/>
          <a:p>
            <a:r>
              <a:rPr lang="en-US" sz="1600" dirty="0" smtClean="0"/>
              <a:t>Ying Zhang, </a:t>
            </a:r>
            <a:r>
              <a:rPr lang="en-US" sz="1600" dirty="0" err="1" smtClean="0"/>
              <a:t>Yue</a:t>
            </a:r>
            <a:r>
              <a:rPr lang="en-US" sz="1600" dirty="0" smtClean="0"/>
              <a:t> </a:t>
            </a:r>
            <a:r>
              <a:rPr lang="en-US" sz="1600" dirty="0" err="1" smtClean="0"/>
              <a:t>Hu</a:t>
            </a:r>
            <a:r>
              <a:rPr lang="en-US" sz="1600" dirty="0" smtClean="0"/>
              <a:t>, Bin Li, and </a:t>
            </a:r>
            <a:r>
              <a:rPr lang="en-US" sz="1600" dirty="0" smtClean="0">
                <a:solidFill>
                  <a:srgbClr val="FF0000"/>
                </a:solidFill>
              </a:rPr>
              <a:t>Lu </a:t>
            </a:r>
            <a:r>
              <a:rPr lang="en-US" sz="1600" dirty="0" err="1" smtClean="0">
                <a:solidFill>
                  <a:srgbClr val="FF0000"/>
                </a:solidFill>
              </a:rPr>
              <a:t>Peng</a:t>
            </a:r>
            <a:endParaRPr lang="en-US" sz="1600" dirty="0" smtClean="0">
              <a:solidFill>
                <a:srgbClr val="FF0000"/>
              </a:solidFill>
            </a:endParaRPr>
          </a:p>
          <a:p>
            <a:r>
              <a:rPr lang="en-US" sz="1600" dirty="0" smtClean="0"/>
              <a:t>Department of Electrical and Computer Engineering</a:t>
            </a:r>
          </a:p>
          <a:p>
            <a:r>
              <a:rPr lang="en-US" sz="1600" dirty="0" smtClean="0"/>
              <a:t>Louisiana State University, LA, USA</a:t>
            </a:r>
            <a:endParaRPr lang="en-US" sz="1600" dirty="0"/>
          </a:p>
        </p:txBody>
      </p:sp>
      <p:sp>
        <p:nvSpPr>
          <p:cNvPr id="4" name="Slide Number Placeholder 3"/>
          <p:cNvSpPr>
            <a:spLocks noGrp="1"/>
          </p:cNvSpPr>
          <p:nvPr>
            <p:ph type="sldNum" sz="quarter" idx="4"/>
          </p:nvPr>
        </p:nvSpPr>
        <p:spPr/>
        <p:txBody>
          <a:bodyPr/>
          <a:lstStyle/>
          <a:p>
            <a:fld id="{962B1D7C-FDB1-4EB5-9059-7BBB1124CC7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dirty="0" smtClean="0"/>
              <a:t>Performance Characterization</a:t>
            </a:r>
            <a:endParaRPr lang="en-US" sz="2400" dirty="0"/>
          </a:p>
        </p:txBody>
      </p:sp>
      <p:pic>
        <p:nvPicPr>
          <p:cNvPr id="30723" name="Picture 3"/>
          <p:cNvPicPr>
            <a:picLocks noChangeAspect="1" noChangeArrowheads="1"/>
          </p:cNvPicPr>
          <p:nvPr/>
        </p:nvPicPr>
        <p:blipFill>
          <a:blip r:embed="rId3" cstate="print"/>
          <a:srcRect/>
          <a:stretch>
            <a:fillRect/>
          </a:stretch>
        </p:blipFill>
        <p:spPr bwMode="auto">
          <a:xfrm>
            <a:off x="381000" y="2881313"/>
            <a:ext cx="4847879" cy="2986087"/>
          </a:xfrm>
          <a:prstGeom prst="rect">
            <a:avLst/>
          </a:prstGeom>
          <a:noFill/>
          <a:ln w="9525">
            <a:noFill/>
            <a:miter lim="800000"/>
            <a:headEnd/>
            <a:tailEnd/>
          </a:ln>
        </p:spPr>
      </p:pic>
      <p:sp>
        <p:nvSpPr>
          <p:cNvPr id="6" name="Oval 5"/>
          <p:cNvSpPr/>
          <p:nvPr/>
        </p:nvSpPr>
        <p:spPr bwMode="auto">
          <a:xfrm>
            <a:off x="762000" y="4572000"/>
            <a:ext cx="533400" cy="1066800"/>
          </a:xfrm>
          <a:prstGeom prst="ellipse">
            <a:avLst/>
          </a:prstGeom>
          <a:solidFill>
            <a:schemeClr val="bg1">
              <a:alpha val="0"/>
            </a:scheme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pic>
        <p:nvPicPr>
          <p:cNvPr id="30724" name="Picture 4"/>
          <p:cNvPicPr>
            <a:picLocks noChangeAspect="1" noChangeArrowheads="1"/>
          </p:cNvPicPr>
          <p:nvPr/>
        </p:nvPicPr>
        <p:blipFill>
          <a:blip r:embed="rId4" cstate="print"/>
          <a:srcRect/>
          <a:stretch>
            <a:fillRect/>
          </a:stretch>
        </p:blipFill>
        <p:spPr bwMode="auto">
          <a:xfrm>
            <a:off x="3962400" y="2209800"/>
            <a:ext cx="1266825" cy="1288080"/>
          </a:xfrm>
          <a:prstGeom prst="rect">
            <a:avLst/>
          </a:prstGeom>
          <a:noFill/>
          <a:ln w="9525">
            <a:noFill/>
            <a:miter lim="800000"/>
            <a:headEnd/>
            <a:tailEnd/>
          </a:ln>
        </p:spPr>
      </p:pic>
      <p:pic>
        <p:nvPicPr>
          <p:cNvPr id="30725" name="Picture 5"/>
          <p:cNvPicPr>
            <a:picLocks noChangeAspect="1" noChangeArrowheads="1"/>
          </p:cNvPicPr>
          <p:nvPr/>
        </p:nvPicPr>
        <p:blipFill>
          <a:blip r:embed="rId5" cstate="print"/>
          <a:srcRect/>
          <a:stretch>
            <a:fillRect/>
          </a:stretch>
        </p:blipFill>
        <p:spPr bwMode="auto">
          <a:xfrm>
            <a:off x="5431646" y="2209801"/>
            <a:ext cx="1273954" cy="1295400"/>
          </a:xfrm>
          <a:prstGeom prst="rect">
            <a:avLst/>
          </a:prstGeom>
          <a:noFill/>
          <a:ln w="9525">
            <a:noFill/>
            <a:miter lim="800000"/>
            <a:headEnd/>
            <a:tailEnd/>
          </a:ln>
        </p:spPr>
      </p:pic>
      <p:pic>
        <p:nvPicPr>
          <p:cNvPr id="30726" name="Picture 6"/>
          <p:cNvPicPr>
            <a:picLocks noChangeAspect="1" noChangeArrowheads="1"/>
          </p:cNvPicPr>
          <p:nvPr/>
        </p:nvPicPr>
        <p:blipFill>
          <a:blip r:embed="rId6" cstate="print"/>
          <a:srcRect/>
          <a:stretch>
            <a:fillRect/>
          </a:stretch>
        </p:blipFill>
        <p:spPr bwMode="auto">
          <a:xfrm>
            <a:off x="6934201" y="2209801"/>
            <a:ext cx="1231900" cy="1295400"/>
          </a:xfrm>
          <a:prstGeom prst="rect">
            <a:avLst/>
          </a:prstGeom>
          <a:noFill/>
          <a:ln w="9525">
            <a:noFill/>
            <a:miter lim="800000"/>
            <a:headEnd/>
            <a:tailEnd/>
          </a:ln>
        </p:spPr>
      </p:pic>
      <p:pic>
        <p:nvPicPr>
          <p:cNvPr id="30727" name="Picture 7"/>
          <p:cNvPicPr>
            <a:picLocks noChangeAspect="1" noChangeArrowheads="1"/>
          </p:cNvPicPr>
          <p:nvPr/>
        </p:nvPicPr>
        <p:blipFill>
          <a:blip r:embed="rId7" cstate="print"/>
          <a:srcRect/>
          <a:stretch>
            <a:fillRect/>
          </a:stretch>
        </p:blipFill>
        <p:spPr bwMode="auto">
          <a:xfrm>
            <a:off x="3883677" y="3810001"/>
            <a:ext cx="1252506" cy="1295400"/>
          </a:xfrm>
          <a:prstGeom prst="rect">
            <a:avLst/>
          </a:prstGeom>
          <a:noFill/>
          <a:ln w="9525">
            <a:noFill/>
            <a:miter lim="800000"/>
            <a:headEnd/>
            <a:tailEnd/>
          </a:ln>
        </p:spPr>
      </p:pic>
      <p:pic>
        <p:nvPicPr>
          <p:cNvPr id="30728" name="Picture 8"/>
          <p:cNvPicPr>
            <a:picLocks noChangeAspect="1" noChangeArrowheads="1"/>
          </p:cNvPicPr>
          <p:nvPr/>
        </p:nvPicPr>
        <p:blipFill>
          <a:blip r:embed="rId8" cstate="print"/>
          <a:srcRect/>
          <a:stretch>
            <a:fillRect/>
          </a:stretch>
        </p:blipFill>
        <p:spPr bwMode="auto">
          <a:xfrm>
            <a:off x="5483120" y="3810000"/>
            <a:ext cx="1239638" cy="1295400"/>
          </a:xfrm>
          <a:prstGeom prst="rect">
            <a:avLst/>
          </a:prstGeom>
          <a:noFill/>
          <a:ln w="9525">
            <a:noFill/>
            <a:miter lim="800000"/>
            <a:headEnd/>
            <a:tailEnd/>
          </a:ln>
        </p:spPr>
      </p:pic>
      <p:pic>
        <p:nvPicPr>
          <p:cNvPr id="30729" name="Picture 9"/>
          <p:cNvPicPr>
            <a:picLocks noChangeAspect="1" noChangeArrowheads="1"/>
          </p:cNvPicPr>
          <p:nvPr/>
        </p:nvPicPr>
        <p:blipFill>
          <a:blip r:embed="rId9" cstate="print"/>
          <a:srcRect/>
          <a:stretch>
            <a:fillRect/>
          </a:stretch>
        </p:blipFill>
        <p:spPr bwMode="auto">
          <a:xfrm>
            <a:off x="6934200" y="3810000"/>
            <a:ext cx="1258016" cy="1304925"/>
          </a:xfrm>
          <a:prstGeom prst="rect">
            <a:avLst/>
          </a:prstGeom>
          <a:noFill/>
          <a:ln w="9525">
            <a:noFill/>
            <a:miter lim="800000"/>
            <a:headEnd/>
            <a:tailEnd/>
          </a:ln>
        </p:spPr>
      </p:pic>
      <p:sp>
        <p:nvSpPr>
          <p:cNvPr id="13" name="Right Arrow 12"/>
          <p:cNvSpPr/>
          <p:nvPr/>
        </p:nvSpPr>
        <p:spPr bwMode="auto">
          <a:xfrm rot="20164161">
            <a:off x="2057400" y="3429000"/>
            <a:ext cx="1371600" cy="838200"/>
          </a:xfrm>
          <a:prstGeom prst="rightArrow">
            <a:avLst/>
          </a:prstGeom>
          <a:solidFill>
            <a:srgbClr val="24FC7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14" name="Rounded Rectangle 13"/>
          <p:cNvSpPr/>
          <p:nvPr/>
        </p:nvSpPr>
        <p:spPr bwMode="auto">
          <a:xfrm>
            <a:off x="7391400" y="4953000"/>
            <a:ext cx="609600" cy="228600"/>
          </a:xfrm>
          <a:prstGeom prst="roundRect">
            <a:avLst/>
          </a:prstGeom>
          <a:solidFill>
            <a:srgbClr val="FF0000">
              <a:alpha val="4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15" name="Slide Number Placeholder 14"/>
          <p:cNvSpPr>
            <a:spLocks noGrp="1"/>
          </p:cNvSpPr>
          <p:nvPr>
            <p:ph type="sldNum" sz="quarter" idx="12"/>
          </p:nvPr>
        </p:nvSpPr>
        <p:spPr/>
        <p:txBody>
          <a:bodyPr/>
          <a:lstStyle/>
          <a:p>
            <a:fld id="{BC3A7D4B-5CDC-47F6-8626-45EF3228D78D}"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0" presetClass="entr" presetSubtype="0" decel="10000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strVal val="#ppt_w+.3"/>
                                          </p:val>
                                        </p:tav>
                                        <p:tav tm="100000">
                                          <p:val>
                                            <p:strVal val="#ppt_w"/>
                                          </p:val>
                                        </p:tav>
                                      </p:tavLst>
                                    </p:anim>
                                    <p:anim calcmode="lin" valueType="num">
                                      <p:cBhvr>
                                        <p:cTn id="13" dur="500" fill="hold"/>
                                        <p:tgtEl>
                                          <p:spTgt spid="13"/>
                                        </p:tgtEl>
                                        <p:attrNameLst>
                                          <p:attrName>ppt_h</p:attrName>
                                        </p:attrNameLst>
                                      </p:cBhvr>
                                      <p:tavLst>
                                        <p:tav tm="0">
                                          <p:val>
                                            <p:strVal val="#ppt_h"/>
                                          </p:val>
                                        </p:tav>
                                        <p:tav tm="100000">
                                          <p:val>
                                            <p:strVal val="#ppt_h"/>
                                          </p:val>
                                        </p:tav>
                                      </p:tavLst>
                                    </p:anim>
                                    <p:animEffect transition="in" filter="fade">
                                      <p:cBhvr>
                                        <p:cTn id="14" dur="500"/>
                                        <p:tgtEl>
                                          <p:spTgt spid="13"/>
                                        </p:tgtEl>
                                      </p:cBhvr>
                                    </p:animEffect>
                                  </p:childTnLst>
                                </p:cTn>
                              </p:par>
                              <p:par>
                                <p:cTn id="15" presetID="31" presetClass="entr" presetSubtype="0" fill="hold" nodeType="withEffect">
                                  <p:stCondLst>
                                    <p:cond delay="0"/>
                                  </p:stCondLst>
                                  <p:iterate type="lt">
                                    <p:tmPct val="5000"/>
                                  </p:iterate>
                                  <p:childTnLst>
                                    <p:set>
                                      <p:cBhvr>
                                        <p:cTn id="16" dur="1" fill="hold">
                                          <p:stCondLst>
                                            <p:cond delay="0"/>
                                          </p:stCondLst>
                                        </p:cTn>
                                        <p:tgtEl>
                                          <p:spTgt spid="30724"/>
                                        </p:tgtEl>
                                        <p:attrNameLst>
                                          <p:attrName>style.visibility</p:attrName>
                                        </p:attrNameLst>
                                      </p:cBhvr>
                                      <p:to>
                                        <p:strVal val="visible"/>
                                      </p:to>
                                    </p:set>
                                    <p:anim calcmode="lin" valueType="num">
                                      <p:cBhvr>
                                        <p:cTn id="17" dur="500" fill="hold"/>
                                        <p:tgtEl>
                                          <p:spTgt spid="30724"/>
                                        </p:tgtEl>
                                        <p:attrNameLst>
                                          <p:attrName>ppt_w</p:attrName>
                                        </p:attrNameLst>
                                      </p:cBhvr>
                                      <p:tavLst>
                                        <p:tav tm="0">
                                          <p:val>
                                            <p:fltVal val="0"/>
                                          </p:val>
                                        </p:tav>
                                        <p:tav tm="100000">
                                          <p:val>
                                            <p:strVal val="#ppt_w"/>
                                          </p:val>
                                        </p:tav>
                                      </p:tavLst>
                                    </p:anim>
                                    <p:anim calcmode="lin" valueType="num">
                                      <p:cBhvr>
                                        <p:cTn id="18" dur="500" fill="hold"/>
                                        <p:tgtEl>
                                          <p:spTgt spid="30724"/>
                                        </p:tgtEl>
                                        <p:attrNameLst>
                                          <p:attrName>ppt_h</p:attrName>
                                        </p:attrNameLst>
                                      </p:cBhvr>
                                      <p:tavLst>
                                        <p:tav tm="0">
                                          <p:val>
                                            <p:fltVal val="0"/>
                                          </p:val>
                                        </p:tav>
                                        <p:tav tm="100000">
                                          <p:val>
                                            <p:strVal val="#ppt_h"/>
                                          </p:val>
                                        </p:tav>
                                      </p:tavLst>
                                    </p:anim>
                                    <p:anim calcmode="lin" valueType="num">
                                      <p:cBhvr>
                                        <p:cTn id="19" dur="500" fill="hold"/>
                                        <p:tgtEl>
                                          <p:spTgt spid="30724"/>
                                        </p:tgtEl>
                                        <p:attrNameLst>
                                          <p:attrName>style.rotation</p:attrName>
                                        </p:attrNameLst>
                                      </p:cBhvr>
                                      <p:tavLst>
                                        <p:tav tm="0">
                                          <p:val>
                                            <p:fltVal val="90"/>
                                          </p:val>
                                        </p:tav>
                                        <p:tav tm="100000">
                                          <p:val>
                                            <p:fltVal val="0"/>
                                          </p:val>
                                        </p:tav>
                                      </p:tavLst>
                                    </p:anim>
                                    <p:animEffect transition="in" filter="fade">
                                      <p:cBhvr>
                                        <p:cTn id="20" dur="500"/>
                                        <p:tgtEl>
                                          <p:spTgt spid="30724"/>
                                        </p:tgtEl>
                                      </p:cBhvr>
                                    </p:animEffect>
                                  </p:childTnLst>
                                </p:cTn>
                              </p:par>
                              <p:par>
                                <p:cTn id="21" presetID="31" presetClass="entr" presetSubtype="0" fill="hold" nodeType="withEffect">
                                  <p:stCondLst>
                                    <p:cond delay="0"/>
                                  </p:stCondLst>
                                  <p:iterate type="lt">
                                    <p:tmPct val="5000"/>
                                  </p:iterate>
                                  <p:childTnLst>
                                    <p:set>
                                      <p:cBhvr>
                                        <p:cTn id="22" dur="1" fill="hold">
                                          <p:stCondLst>
                                            <p:cond delay="0"/>
                                          </p:stCondLst>
                                        </p:cTn>
                                        <p:tgtEl>
                                          <p:spTgt spid="30725"/>
                                        </p:tgtEl>
                                        <p:attrNameLst>
                                          <p:attrName>style.visibility</p:attrName>
                                        </p:attrNameLst>
                                      </p:cBhvr>
                                      <p:to>
                                        <p:strVal val="visible"/>
                                      </p:to>
                                    </p:set>
                                    <p:anim calcmode="lin" valueType="num">
                                      <p:cBhvr>
                                        <p:cTn id="23" dur="500" fill="hold"/>
                                        <p:tgtEl>
                                          <p:spTgt spid="30725"/>
                                        </p:tgtEl>
                                        <p:attrNameLst>
                                          <p:attrName>ppt_w</p:attrName>
                                        </p:attrNameLst>
                                      </p:cBhvr>
                                      <p:tavLst>
                                        <p:tav tm="0">
                                          <p:val>
                                            <p:fltVal val="0"/>
                                          </p:val>
                                        </p:tav>
                                        <p:tav tm="100000">
                                          <p:val>
                                            <p:strVal val="#ppt_w"/>
                                          </p:val>
                                        </p:tav>
                                      </p:tavLst>
                                    </p:anim>
                                    <p:anim calcmode="lin" valueType="num">
                                      <p:cBhvr>
                                        <p:cTn id="24" dur="500" fill="hold"/>
                                        <p:tgtEl>
                                          <p:spTgt spid="30725"/>
                                        </p:tgtEl>
                                        <p:attrNameLst>
                                          <p:attrName>ppt_h</p:attrName>
                                        </p:attrNameLst>
                                      </p:cBhvr>
                                      <p:tavLst>
                                        <p:tav tm="0">
                                          <p:val>
                                            <p:fltVal val="0"/>
                                          </p:val>
                                        </p:tav>
                                        <p:tav tm="100000">
                                          <p:val>
                                            <p:strVal val="#ppt_h"/>
                                          </p:val>
                                        </p:tav>
                                      </p:tavLst>
                                    </p:anim>
                                    <p:anim calcmode="lin" valueType="num">
                                      <p:cBhvr>
                                        <p:cTn id="25" dur="500" fill="hold"/>
                                        <p:tgtEl>
                                          <p:spTgt spid="30725"/>
                                        </p:tgtEl>
                                        <p:attrNameLst>
                                          <p:attrName>style.rotation</p:attrName>
                                        </p:attrNameLst>
                                      </p:cBhvr>
                                      <p:tavLst>
                                        <p:tav tm="0">
                                          <p:val>
                                            <p:fltVal val="90"/>
                                          </p:val>
                                        </p:tav>
                                        <p:tav tm="100000">
                                          <p:val>
                                            <p:fltVal val="0"/>
                                          </p:val>
                                        </p:tav>
                                      </p:tavLst>
                                    </p:anim>
                                    <p:animEffect transition="in" filter="fade">
                                      <p:cBhvr>
                                        <p:cTn id="26" dur="500"/>
                                        <p:tgtEl>
                                          <p:spTgt spid="30725"/>
                                        </p:tgtEl>
                                      </p:cBhvr>
                                    </p:animEffect>
                                  </p:childTnLst>
                                </p:cTn>
                              </p:par>
                              <p:par>
                                <p:cTn id="27" presetID="31" presetClass="entr" presetSubtype="0" fill="hold" nodeType="withEffect">
                                  <p:stCondLst>
                                    <p:cond delay="0"/>
                                  </p:stCondLst>
                                  <p:iterate type="lt">
                                    <p:tmPct val="5000"/>
                                  </p:iterate>
                                  <p:childTnLst>
                                    <p:set>
                                      <p:cBhvr>
                                        <p:cTn id="28" dur="1" fill="hold">
                                          <p:stCondLst>
                                            <p:cond delay="0"/>
                                          </p:stCondLst>
                                        </p:cTn>
                                        <p:tgtEl>
                                          <p:spTgt spid="30726"/>
                                        </p:tgtEl>
                                        <p:attrNameLst>
                                          <p:attrName>style.visibility</p:attrName>
                                        </p:attrNameLst>
                                      </p:cBhvr>
                                      <p:to>
                                        <p:strVal val="visible"/>
                                      </p:to>
                                    </p:set>
                                    <p:anim calcmode="lin" valueType="num">
                                      <p:cBhvr>
                                        <p:cTn id="29" dur="500" fill="hold"/>
                                        <p:tgtEl>
                                          <p:spTgt spid="30726"/>
                                        </p:tgtEl>
                                        <p:attrNameLst>
                                          <p:attrName>ppt_w</p:attrName>
                                        </p:attrNameLst>
                                      </p:cBhvr>
                                      <p:tavLst>
                                        <p:tav tm="0">
                                          <p:val>
                                            <p:fltVal val="0"/>
                                          </p:val>
                                        </p:tav>
                                        <p:tav tm="100000">
                                          <p:val>
                                            <p:strVal val="#ppt_w"/>
                                          </p:val>
                                        </p:tav>
                                      </p:tavLst>
                                    </p:anim>
                                    <p:anim calcmode="lin" valueType="num">
                                      <p:cBhvr>
                                        <p:cTn id="30" dur="500" fill="hold"/>
                                        <p:tgtEl>
                                          <p:spTgt spid="30726"/>
                                        </p:tgtEl>
                                        <p:attrNameLst>
                                          <p:attrName>ppt_h</p:attrName>
                                        </p:attrNameLst>
                                      </p:cBhvr>
                                      <p:tavLst>
                                        <p:tav tm="0">
                                          <p:val>
                                            <p:fltVal val="0"/>
                                          </p:val>
                                        </p:tav>
                                        <p:tav tm="100000">
                                          <p:val>
                                            <p:strVal val="#ppt_h"/>
                                          </p:val>
                                        </p:tav>
                                      </p:tavLst>
                                    </p:anim>
                                    <p:anim calcmode="lin" valueType="num">
                                      <p:cBhvr>
                                        <p:cTn id="31" dur="500" fill="hold"/>
                                        <p:tgtEl>
                                          <p:spTgt spid="30726"/>
                                        </p:tgtEl>
                                        <p:attrNameLst>
                                          <p:attrName>style.rotation</p:attrName>
                                        </p:attrNameLst>
                                      </p:cBhvr>
                                      <p:tavLst>
                                        <p:tav tm="0">
                                          <p:val>
                                            <p:fltVal val="90"/>
                                          </p:val>
                                        </p:tav>
                                        <p:tav tm="100000">
                                          <p:val>
                                            <p:fltVal val="0"/>
                                          </p:val>
                                        </p:tav>
                                      </p:tavLst>
                                    </p:anim>
                                    <p:animEffect transition="in" filter="fade">
                                      <p:cBhvr>
                                        <p:cTn id="32" dur="500"/>
                                        <p:tgtEl>
                                          <p:spTgt spid="30726"/>
                                        </p:tgtEl>
                                      </p:cBhvr>
                                    </p:animEffect>
                                  </p:childTnLst>
                                </p:cTn>
                              </p:par>
                              <p:par>
                                <p:cTn id="33" presetID="31" presetClass="entr" presetSubtype="0" fill="hold" nodeType="withEffect">
                                  <p:stCondLst>
                                    <p:cond delay="0"/>
                                  </p:stCondLst>
                                  <p:iterate type="lt">
                                    <p:tmPct val="5000"/>
                                  </p:iterate>
                                  <p:childTnLst>
                                    <p:set>
                                      <p:cBhvr>
                                        <p:cTn id="34" dur="1" fill="hold">
                                          <p:stCondLst>
                                            <p:cond delay="0"/>
                                          </p:stCondLst>
                                        </p:cTn>
                                        <p:tgtEl>
                                          <p:spTgt spid="30727"/>
                                        </p:tgtEl>
                                        <p:attrNameLst>
                                          <p:attrName>style.visibility</p:attrName>
                                        </p:attrNameLst>
                                      </p:cBhvr>
                                      <p:to>
                                        <p:strVal val="visible"/>
                                      </p:to>
                                    </p:set>
                                    <p:anim calcmode="lin" valueType="num">
                                      <p:cBhvr>
                                        <p:cTn id="35" dur="500" fill="hold"/>
                                        <p:tgtEl>
                                          <p:spTgt spid="30727"/>
                                        </p:tgtEl>
                                        <p:attrNameLst>
                                          <p:attrName>ppt_w</p:attrName>
                                        </p:attrNameLst>
                                      </p:cBhvr>
                                      <p:tavLst>
                                        <p:tav tm="0">
                                          <p:val>
                                            <p:fltVal val="0"/>
                                          </p:val>
                                        </p:tav>
                                        <p:tav tm="100000">
                                          <p:val>
                                            <p:strVal val="#ppt_w"/>
                                          </p:val>
                                        </p:tav>
                                      </p:tavLst>
                                    </p:anim>
                                    <p:anim calcmode="lin" valueType="num">
                                      <p:cBhvr>
                                        <p:cTn id="36" dur="500" fill="hold"/>
                                        <p:tgtEl>
                                          <p:spTgt spid="30727"/>
                                        </p:tgtEl>
                                        <p:attrNameLst>
                                          <p:attrName>ppt_h</p:attrName>
                                        </p:attrNameLst>
                                      </p:cBhvr>
                                      <p:tavLst>
                                        <p:tav tm="0">
                                          <p:val>
                                            <p:fltVal val="0"/>
                                          </p:val>
                                        </p:tav>
                                        <p:tav tm="100000">
                                          <p:val>
                                            <p:strVal val="#ppt_h"/>
                                          </p:val>
                                        </p:tav>
                                      </p:tavLst>
                                    </p:anim>
                                    <p:anim calcmode="lin" valueType="num">
                                      <p:cBhvr>
                                        <p:cTn id="37" dur="500" fill="hold"/>
                                        <p:tgtEl>
                                          <p:spTgt spid="30727"/>
                                        </p:tgtEl>
                                        <p:attrNameLst>
                                          <p:attrName>style.rotation</p:attrName>
                                        </p:attrNameLst>
                                      </p:cBhvr>
                                      <p:tavLst>
                                        <p:tav tm="0">
                                          <p:val>
                                            <p:fltVal val="90"/>
                                          </p:val>
                                        </p:tav>
                                        <p:tav tm="100000">
                                          <p:val>
                                            <p:fltVal val="0"/>
                                          </p:val>
                                        </p:tav>
                                      </p:tavLst>
                                    </p:anim>
                                    <p:animEffect transition="in" filter="fade">
                                      <p:cBhvr>
                                        <p:cTn id="38" dur="500"/>
                                        <p:tgtEl>
                                          <p:spTgt spid="30727"/>
                                        </p:tgtEl>
                                      </p:cBhvr>
                                    </p:animEffect>
                                  </p:childTnLst>
                                </p:cTn>
                              </p:par>
                              <p:par>
                                <p:cTn id="39" presetID="31" presetClass="entr" presetSubtype="0" fill="hold" nodeType="withEffect">
                                  <p:stCondLst>
                                    <p:cond delay="0"/>
                                  </p:stCondLst>
                                  <p:iterate type="lt">
                                    <p:tmPct val="5000"/>
                                  </p:iterate>
                                  <p:childTnLst>
                                    <p:set>
                                      <p:cBhvr>
                                        <p:cTn id="40" dur="1" fill="hold">
                                          <p:stCondLst>
                                            <p:cond delay="0"/>
                                          </p:stCondLst>
                                        </p:cTn>
                                        <p:tgtEl>
                                          <p:spTgt spid="30728"/>
                                        </p:tgtEl>
                                        <p:attrNameLst>
                                          <p:attrName>style.visibility</p:attrName>
                                        </p:attrNameLst>
                                      </p:cBhvr>
                                      <p:to>
                                        <p:strVal val="visible"/>
                                      </p:to>
                                    </p:set>
                                    <p:anim calcmode="lin" valueType="num">
                                      <p:cBhvr>
                                        <p:cTn id="41" dur="500" fill="hold"/>
                                        <p:tgtEl>
                                          <p:spTgt spid="30728"/>
                                        </p:tgtEl>
                                        <p:attrNameLst>
                                          <p:attrName>ppt_w</p:attrName>
                                        </p:attrNameLst>
                                      </p:cBhvr>
                                      <p:tavLst>
                                        <p:tav tm="0">
                                          <p:val>
                                            <p:fltVal val="0"/>
                                          </p:val>
                                        </p:tav>
                                        <p:tav tm="100000">
                                          <p:val>
                                            <p:strVal val="#ppt_w"/>
                                          </p:val>
                                        </p:tav>
                                      </p:tavLst>
                                    </p:anim>
                                    <p:anim calcmode="lin" valueType="num">
                                      <p:cBhvr>
                                        <p:cTn id="42" dur="500" fill="hold"/>
                                        <p:tgtEl>
                                          <p:spTgt spid="30728"/>
                                        </p:tgtEl>
                                        <p:attrNameLst>
                                          <p:attrName>ppt_h</p:attrName>
                                        </p:attrNameLst>
                                      </p:cBhvr>
                                      <p:tavLst>
                                        <p:tav tm="0">
                                          <p:val>
                                            <p:fltVal val="0"/>
                                          </p:val>
                                        </p:tav>
                                        <p:tav tm="100000">
                                          <p:val>
                                            <p:strVal val="#ppt_h"/>
                                          </p:val>
                                        </p:tav>
                                      </p:tavLst>
                                    </p:anim>
                                    <p:anim calcmode="lin" valueType="num">
                                      <p:cBhvr>
                                        <p:cTn id="43" dur="500" fill="hold"/>
                                        <p:tgtEl>
                                          <p:spTgt spid="30728"/>
                                        </p:tgtEl>
                                        <p:attrNameLst>
                                          <p:attrName>style.rotation</p:attrName>
                                        </p:attrNameLst>
                                      </p:cBhvr>
                                      <p:tavLst>
                                        <p:tav tm="0">
                                          <p:val>
                                            <p:fltVal val="90"/>
                                          </p:val>
                                        </p:tav>
                                        <p:tav tm="100000">
                                          <p:val>
                                            <p:fltVal val="0"/>
                                          </p:val>
                                        </p:tav>
                                      </p:tavLst>
                                    </p:anim>
                                    <p:animEffect transition="in" filter="fade">
                                      <p:cBhvr>
                                        <p:cTn id="44" dur="500"/>
                                        <p:tgtEl>
                                          <p:spTgt spid="30728"/>
                                        </p:tgtEl>
                                      </p:cBhvr>
                                    </p:animEffect>
                                  </p:childTnLst>
                                </p:cTn>
                              </p:par>
                              <p:par>
                                <p:cTn id="45" presetID="31" presetClass="entr" presetSubtype="0" fill="hold" nodeType="withEffect">
                                  <p:stCondLst>
                                    <p:cond delay="0"/>
                                  </p:stCondLst>
                                  <p:iterate type="lt">
                                    <p:tmPct val="5000"/>
                                  </p:iterate>
                                  <p:childTnLst>
                                    <p:set>
                                      <p:cBhvr>
                                        <p:cTn id="46" dur="1" fill="hold">
                                          <p:stCondLst>
                                            <p:cond delay="0"/>
                                          </p:stCondLst>
                                        </p:cTn>
                                        <p:tgtEl>
                                          <p:spTgt spid="30729"/>
                                        </p:tgtEl>
                                        <p:attrNameLst>
                                          <p:attrName>style.visibility</p:attrName>
                                        </p:attrNameLst>
                                      </p:cBhvr>
                                      <p:to>
                                        <p:strVal val="visible"/>
                                      </p:to>
                                    </p:set>
                                    <p:anim calcmode="lin" valueType="num">
                                      <p:cBhvr>
                                        <p:cTn id="47" dur="500" fill="hold"/>
                                        <p:tgtEl>
                                          <p:spTgt spid="30729"/>
                                        </p:tgtEl>
                                        <p:attrNameLst>
                                          <p:attrName>ppt_w</p:attrName>
                                        </p:attrNameLst>
                                      </p:cBhvr>
                                      <p:tavLst>
                                        <p:tav tm="0">
                                          <p:val>
                                            <p:fltVal val="0"/>
                                          </p:val>
                                        </p:tav>
                                        <p:tav tm="100000">
                                          <p:val>
                                            <p:strVal val="#ppt_w"/>
                                          </p:val>
                                        </p:tav>
                                      </p:tavLst>
                                    </p:anim>
                                    <p:anim calcmode="lin" valueType="num">
                                      <p:cBhvr>
                                        <p:cTn id="48" dur="500" fill="hold"/>
                                        <p:tgtEl>
                                          <p:spTgt spid="30729"/>
                                        </p:tgtEl>
                                        <p:attrNameLst>
                                          <p:attrName>ppt_h</p:attrName>
                                        </p:attrNameLst>
                                      </p:cBhvr>
                                      <p:tavLst>
                                        <p:tav tm="0">
                                          <p:val>
                                            <p:fltVal val="0"/>
                                          </p:val>
                                        </p:tav>
                                        <p:tav tm="100000">
                                          <p:val>
                                            <p:strVal val="#ppt_h"/>
                                          </p:val>
                                        </p:tav>
                                      </p:tavLst>
                                    </p:anim>
                                    <p:anim calcmode="lin" valueType="num">
                                      <p:cBhvr>
                                        <p:cTn id="49" dur="500" fill="hold"/>
                                        <p:tgtEl>
                                          <p:spTgt spid="30729"/>
                                        </p:tgtEl>
                                        <p:attrNameLst>
                                          <p:attrName>style.rotation</p:attrName>
                                        </p:attrNameLst>
                                      </p:cBhvr>
                                      <p:tavLst>
                                        <p:tav tm="0">
                                          <p:val>
                                            <p:fltVal val="90"/>
                                          </p:val>
                                        </p:tav>
                                        <p:tav tm="100000">
                                          <p:val>
                                            <p:fltVal val="0"/>
                                          </p:val>
                                        </p:tav>
                                      </p:tavLst>
                                    </p:anim>
                                    <p:animEffect transition="in" filter="fade">
                                      <p:cBhvr>
                                        <p:cTn id="50" dur="500"/>
                                        <p:tgtEl>
                                          <p:spTgt spid="30729"/>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blinds(horizontal)">
                                      <p:cBhvr>
                                        <p:cTn id="5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dirty="0" smtClean="0"/>
              <a:t>Make better use of the </a:t>
            </a:r>
            <a:r>
              <a:rPr lang="en-US" sz="2400" dirty="0" err="1" smtClean="0"/>
              <a:t>FastPath</a:t>
            </a:r>
            <a:endParaRPr lang="en-US" sz="2400" dirty="0"/>
          </a:p>
        </p:txBody>
      </p:sp>
      <p:pic>
        <p:nvPicPr>
          <p:cNvPr id="31746" name="Picture 2"/>
          <p:cNvPicPr>
            <a:picLocks noChangeAspect="1" noChangeArrowheads="1"/>
          </p:cNvPicPr>
          <p:nvPr/>
        </p:nvPicPr>
        <p:blipFill>
          <a:blip r:embed="rId3" cstate="print"/>
          <a:srcRect/>
          <a:stretch>
            <a:fillRect/>
          </a:stretch>
        </p:blipFill>
        <p:spPr bwMode="auto">
          <a:xfrm>
            <a:off x="1143000" y="2133600"/>
            <a:ext cx="2529770" cy="3609975"/>
          </a:xfrm>
          <a:prstGeom prst="rect">
            <a:avLst/>
          </a:prstGeom>
          <a:noFill/>
          <a:ln w="9525">
            <a:noFill/>
            <a:miter lim="800000"/>
            <a:headEnd/>
            <a:tailEnd/>
          </a:ln>
        </p:spPr>
      </p:pic>
      <p:sp>
        <p:nvSpPr>
          <p:cNvPr id="5" name="Rounded Rectangle 4"/>
          <p:cNvSpPr/>
          <p:nvPr/>
        </p:nvSpPr>
        <p:spPr bwMode="auto">
          <a:xfrm>
            <a:off x="1676400" y="4876800"/>
            <a:ext cx="762000" cy="381000"/>
          </a:xfrm>
          <a:prstGeom prst="roundRect">
            <a:avLst/>
          </a:prstGeom>
          <a:solidFill>
            <a:srgbClr val="FF00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6" name="Rounded Rectangle 5"/>
          <p:cNvSpPr/>
          <p:nvPr/>
        </p:nvSpPr>
        <p:spPr bwMode="auto">
          <a:xfrm rot="5400000">
            <a:off x="2590800" y="4953000"/>
            <a:ext cx="762000" cy="152400"/>
          </a:xfrm>
          <a:prstGeom prst="roundRect">
            <a:avLst/>
          </a:prstGeom>
          <a:solidFill>
            <a:srgbClr val="FF00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7" name="TextBox 6"/>
          <p:cNvSpPr txBox="1"/>
          <p:nvPr/>
        </p:nvSpPr>
        <p:spPr>
          <a:xfrm>
            <a:off x="4343400" y="2514600"/>
            <a:ext cx="3525324" cy="2816156"/>
          </a:xfrm>
          <a:prstGeom prst="rect">
            <a:avLst/>
          </a:prstGeom>
          <a:noFill/>
        </p:spPr>
        <p:txBody>
          <a:bodyPr wrap="none" rtlCol="0">
            <a:spAutoFit/>
          </a:bodyPr>
          <a:lstStyle/>
          <a:p>
            <a:pPr>
              <a:lnSpc>
                <a:spcPct val="150000"/>
              </a:lnSpc>
              <a:buFont typeface="Arial" pitchFamily="34" charset="0"/>
              <a:buChar char="•"/>
            </a:pPr>
            <a:r>
              <a:rPr lang="en-US" sz="1800" dirty="0" smtClean="0"/>
              <a:t> Both Paths are write path</a:t>
            </a:r>
          </a:p>
          <a:p>
            <a:pPr>
              <a:lnSpc>
                <a:spcPct val="150000"/>
              </a:lnSpc>
              <a:buFont typeface="Arial" pitchFamily="34" charset="0"/>
              <a:buChar char="•"/>
            </a:pPr>
            <a:r>
              <a:rPr lang="en-US" sz="1800" dirty="0" smtClean="0"/>
              <a:t> Fast Path</a:t>
            </a:r>
          </a:p>
          <a:p>
            <a:pPr lvl="1">
              <a:lnSpc>
                <a:spcPct val="150000"/>
              </a:lnSpc>
              <a:buFont typeface="Arial" pitchFamily="34" charset="0"/>
              <a:buChar char="•"/>
            </a:pPr>
            <a:r>
              <a:rPr lang="en-US" sz="1600" dirty="0" smtClean="0"/>
              <a:t> Efficient</a:t>
            </a:r>
          </a:p>
          <a:p>
            <a:pPr lvl="1">
              <a:lnSpc>
                <a:spcPct val="150000"/>
              </a:lnSpc>
              <a:buFont typeface="Arial" pitchFamily="34" charset="0"/>
              <a:buChar char="•"/>
            </a:pPr>
            <a:r>
              <a:rPr lang="en-US" sz="1600" dirty="0" smtClean="0"/>
              <a:t> Support non-atomic 32-bit ops</a:t>
            </a:r>
          </a:p>
          <a:p>
            <a:pPr>
              <a:lnSpc>
                <a:spcPct val="150000"/>
              </a:lnSpc>
              <a:buFont typeface="Arial" pitchFamily="34" charset="0"/>
              <a:buChar char="•"/>
            </a:pPr>
            <a:r>
              <a:rPr lang="en-US" sz="1800" dirty="0" smtClean="0"/>
              <a:t> Complete Path</a:t>
            </a:r>
          </a:p>
          <a:p>
            <a:pPr lvl="1">
              <a:lnSpc>
                <a:spcPct val="150000"/>
              </a:lnSpc>
              <a:buFont typeface="Arial" pitchFamily="34" charset="0"/>
              <a:buChar char="•"/>
            </a:pPr>
            <a:r>
              <a:rPr lang="en-US" sz="1600" dirty="0" smtClean="0"/>
              <a:t> Much slower</a:t>
            </a:r>
          </a:p>
          <a:p>
            <a:pPr lvl="1">
              <a:lnSpc>
                <a:spcPct val="150000"/>
              </a:lnSpc>
              <a:buFont typeface="Arial" pitchFamily="34" charset="0"/>
              <a:buChar char="•"/>
            </a:pPr>
            <a:r>
              <a:rPr lang="en-US" sz="1600" dirty="0" smtClean="0"/>
              <a:t> Support atomic and other ops</a:t>
            </a:r>
          </a:p>
        </p:txBody>
      </p:sp>
      <p:pic>
        <p:nvPicPr>
          <p:cNvPr id="31749" name="Picture 5"/>
          <p:cNvPicPr>
            <a:picLocks noChangeAspect="1" noChangeArrowheads="1"/>
          </p:cNvPicPr>
          <p:nvPr/>
        </p:nvPicPr>
        <p:blipFill>
          <a:blip r:embed="rId4" cstate="print"/>
          <a:srcRect/>
          <a:stretch>
            <a:fillRect/>
          </a:stretch>
        </p:blipFill>
        <p:spPr bwMode="auto">
          <a:xfrm>
            <a:off x="4876800" y="2438400"/>
            <a:ext cx="2895600" cy="1030771"/>
          </a:xfrm>
          <a:prstGeom prst="rect">
            <a:avLst/>
          </a:prstGeom>
          <a:noFill/>
          <a:ln w="9525">
            <a:noFill/>
            <a:miter lim="800000"/>
            <a:headEnd/>
            <a:tailEnd/>
          </a:ln>
        </p:spPr>
      </p:pic>
      <p:pic>
        <p:nvPicPr>
          <p:cNvPr id="31750" name="Picture 6"/>
          <p:cNvPicPr>
            <a:picLocks noChangeAspect="1" noChangeArrowheads="1"/>
          </p:cNvPicPr>
          <p:nvPr/>
        </p:nvPicPr>
        <p:blipFill>
          <a:blip r:embed="rId5" cstate="print"/>
          <a:srcRect/>
          <a:stretch>
            <a:fillRect/>
          </a:stretch>
        </p:blipFill>
        <p:spPr bwMode="auto">
          <a:xfrm>
            <a:off x="4977268" y="3962400"/>
            <a:ext cx="2490332" cy="2038350"/>
          </a:xfrm>
          <a:prstGeom prst="rect">
            <a:avLst/>
          </a:prstGeom>
          <a:noFill/>
          <a:ln w="9525">
            <a:noFill/>
            <a:miter lim="800000"/>
            <a:headEnd/>
            <a:tailEnd/>
          </a:ln>
        </p:spPr>
      </p:pic>
      <p:sp>
        <p:nvSpPr>
          <p:cNvPr id="20" name="Rectangle 19"/>
          <p:cNvSpPr/>
          <p:nvPr/>
        </p:nvSpPr>
        <p:spPr bwMode="auto">
          <a:xfrm>
            <a:off x="4953000" y="3124200"/>
            <a:ext cx="304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21" name="Rectangle 20"/>
          <p:cNvSpPr/>
          <p:nvPr/>
        </p:nvSpPr>
        <p:spPr bwMode="auto">
          <a:xfrm>
            <a:off x="5257800" y="3124200"/>
            <a:ext cx="304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22" name="Rectangle 21"/>
          <p:cNvSpPr/>
          <p:nvPr/>
        </p:nvSpPr>
        <p:spPr bwMode="auto">
          <a:xfrm>
            <a:off x="4876800" y="35814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12" name="Slide Number Placeholder 11"/>
          <p:cNvSpPr>
            <a:spLocks noGrp="1"/>
          </p:cNvSpPr>
          <p:nvPr>
            <p:ph type="sldNum" sz="quarter" idx="12"/>
          </p:nvPr>
        </p:nvSpPr>
        <p:spPr/>
        <p:txBody>
          <a:bodyPr/>
          <a:lstStyle/>
          <a:p>
            <a:fld id="{BC3A7D4B-5CDC-47F6-8626-45EF3228D78D}"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1" nodeType="clickEffect">
                                  <p:stCondLst>
                                    <p:cond delay="0"/>
                                  </p:stCondLst>
                                  <p:childTnLst>
                                    <p:animEffect transition="out" filter="fade">
                                      <p:cBhvr>
                                        <p:cTn id="17" dur="1000"/>
                                        <p:tgtEl>
                                          <p:spTgt spid="7"/>
                                        </p:tgtEl>
                                      </p:cBhvr>
                                    </p:animEffect>
                                    <p:set>
                                      <p:cBhvr>
                                        <p:cTn id="18" dur="1" fill="hold">
                                          <p:stCondLst>
                                            <p:cond delay="999"/>
                                          </p:stCondLst>
                                        </p:cTn>
                                        <p:tgtEl>
                                          <p:spTgt spid="7"/>
                                        </p:tgtEl>
                                        <p:attrNameLst>
                                          <p:attrName>style.visibility</p:attrName>
                                        </p:attrNameLst>
                                      </p:cBhvr>
                                      <p:to>
                                        <p:strVal val="hidden"/>
                                      </p:to>
                                    </p:set>
                                  </p:childTnLst>
                                </p:cTn>
                              </p:par>
                              <p:par>
                                <p:cTn id="19" presetID="50" presetClass="entr" presetSubtype="0" decel="100000" fill="hold" nodeType="withEffect">
                                  <p:stCondLst>
                                    <p:cond delay="0"/>
                                  </p:stCondLst>
                                  <p:childTnLst>
                                    <p:set>
                                      <p:cBhvr>
                                        <p:cTn id="20" dur="1" fill="hold">
                                          <p:stCondLst>
                                            <p:cond delay="0"/>
                                          </p:stCondLst>
                                        </p:cTn>
                                        <p:tgtEl>
                                          <p:spTgt spid="31749"/>
                                        </p:tgtEl>
                                        <p:attrNameLst>
                                          <p:attrName>style.visibility</p:attrName>
                                        </p:attrNameLst>
                                      </p:cBhvr>
                                      <p:to>
                                        <p:strVal val="visible"/>
                                      </p:to>
                                    </p:set>
                                    <p:anim calcmode="lin" valueType="num">
                                      <p:cBhvr>
                                        <p:cTn id="21" dur="1000" fill="hold"/>
                                        <p:tgtEl>
                                          <p:spTgt spid="31749"/>
                                        </p:tgtEl>
                                        <p:attrNameLst>
                                          <p:attrName>ppt_w</p:attrName>
                                        </p:attrNameLst>
                                      </p:cBhvr>
                                      <p:tavLst>
                                        <p:tav tm="0">
                                          <p:val>
                                            <p:strVal val="#ppt_w+.3"/>
                                          </p:val>
                                        </p:tav>
                                        <p:tav tm="100000">
                                          <p:val>
                                            <p:strVal val="#ppt_w"/>
                                          </p:val>
                                        </p:tav>
                                      </p:tavLst>
                                    </p:anim>
                                    <p:anim calcmode="lin" valueType="num">
                                      <p:cBhvr>
                                        <p:cTn id="22" dur="1000" fill="hold"/>
                                        <p:tgtEl>
                                          <p:spTgt spid="31749"/>
                                        </p:tgtEl>
                                        <p:attrNameLst>
                                          <p:attrName>ppt_h</p:attrName>
                                        </p:attrNameLst>
                                      </p:cBhvr>
                                      <p:tavLst>
                                        <p:tav tm="0">
                                          <p:val>
                                            <p:strVal val="#ppt_h"/>
                                          </p:val>
                                        </p:tav>
                                        <p:tav tm="100000">
                                          <p:val>
                                            <p:strVal val="#ppt_h"/>
                                          </p:val>
                                        </p:tav>
                                      </p:tavLst>
                                    </p:anim>
                                    <p:animEffect transition="in" filter="fade">
                                      <p:cBhvr>
                                        <p:cTn id="23" dur="1000"/>
                                        <p:tgtEl>
                                          <p:spTgt spid="31749"/>
                                        </p:tgtEl>
                                      </p:cBhvr>
                                    </p:animEffect>
                                  </p:childTnLst>
                                </p:cTn>
                              </p:par>
                              <p:par>
                                <p:cTn id="24" presetID="50" presetClass="entr" presetSubtype="0" decel="100000" fill="hold" nodeType="withEffect">
                                  <p:stCondLst>
                                    <p:cond delay="0"/>
                                  </p:stCondLst>
                                  <p:childTnLst>
                                    <p:set>
                                      <p:cBhvr>
                                        <p:cTn id="25" dur="1" fill="hold">
                                          <p:stCondLst>
                                            <p:cond delay="0"/>
                                          </p:stCondLst>
                                        </p:cTn>
                                        <p:tgtEl>
                                          <p:spTgt spid="31750"/>
                                        </p:tgtEl>
                                        <p:attrNameLst>
                                          <p:attrName>style.visibility</p:attrName>
                                        </p:attrNameLst>
                                      </p:cBhvr>
                                      <p:to>
                                        <p:strVal val="visible"/>
                                      </p:to>
                                    </p:set>
                                    <p:anim calcmode="lin" valueType="num">
                                      <p:cBhvr>
                                        <p:cTn id="26" dur="1000" fill="hold"/>
                                        <p:tgtEl>
                                          <p:spTgt spid="31750"/>
                                        </p:tgtEl>
                                        <p:attrNameLst>
                                          <p:attrName>ppt_w</p:attrName>
                                        </p:attrNameLst>
                                      </p:cBhvr>
                                      <p:tavLst>
                                        <p:tav tm="0">
                                          <p:val>
                                            <p:strVal val="#ppt_w+.3"/>
                                          </p:val>
                                        </p:tav>
                                        <p:tav tm="100000">
                                          <p:val>
                                            <p:strVal val="#ppt_w"/>
                                          </p:val>
                                        </p:tav>
                                      </p:tavLst>
                                    </p:anim>
                                    <p:anim calcmode="lin" valueType="num">
                                      <p:cBhvr>
                                        <p:cTn id="27" dur="1000" fill="hold"/>
                                        <p:tgtEl>
                                          <p:spTgt spid="31750"/>
                                        </p:tgtEl>
                                        <p:attrNameLst>
                                          <p:attrName>ppt_h</p:attrName>
                                        </p:attrNameLst>
                                      </p:cBhvr>
                                      <p:tavLst>
                                        <p:tav tm="0">
                                          <p:val>
                                            <p:strVal val="#ppt_h"/>
                                          </p:val>
                                        </p:tav>
                                        <p:tav tm="100000">
                                          <p:val>
                                            <p:strVal val="#ppt_h"/>
                                          </p:val>
                                        </p:tav>
                                      </p:tavLst>
                                    </p:anim>
                                    <p:animEffect transition="in" filter="fade">
                                      <p:cBhvr>
                                        <p:cTn id="28" dur="1000"/>
                                        <p:tgtEl>
                                          <p:spTgt spid="31750"/>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1" nodeType="clickEffect">
                                  <p:stCondLst>
                                    <p:cond delay="0"/>
                                  </p:stCondLst>
                                  <p:iterate type="lt">
                                    <p:tmPct val="5000"/>
                                  </p:iterate>
                                  <p:childTnLst>
                                    <p:set>
                                      <p:cBhvr>
                                        <p:cTn id="32" dur="1" fill="hold">
                                          <p:stCondLst>
                                            <p:cond delay="0"/>
                                          </p:stCondLst>
                                        </p:cTn>
                                        <p:tgtEl>
                                          <p:spTgt spid="20"/>
                                        </p:tgtEl>
                                        <p:attrNameLst>
                                          <p:attrName>style.visibility</p:attrName>
                                        </p:attrNameLst>
                                      </p:cBhvr>
                                      <p:to>
                                        <p:strVal val="visible"/>
                                      </p:to>
                                    </p:set>
                                    <p:anim calcmode="lin" valueType="num">
                                      <p:cBhvr>
                                        <p:cTn id="33" dur="1000" fill="hold"/>
                                        <p:tgtEl>
                                          <p:spTgt spid="20"/>
                                        </p:tgtEl>
                                        <p:attrNameLst>
                                          <p:attrName>ppt_w</p:attrName>
                                        </p:attrNameLst>
                                      </p:cBhvr>
                                      <p:tavLst>
                                        <p:tav tm="0">
                                          <p:val>
                                            <p:fltVal val="0"/>
                                          </p:val>
                                        </p:tav>
                                        <p:tav tm="100000">
                                          <p:val>
                                            <p:strVal val="#ppt_w"/>
                                          </p:val>
                                        </p:tav>
                                      </p:tavLst>
                                    </p:anim>
                                    <p:anim calcmode="lin" valueType="num">
                                      <p:cBhvr>
                                        <p:cTn id="34" dur="1000" fill="hold"/>
                                        <p:tgtEl>
                                          <p:spTgt spid="20"/>
                                        </p:tgtEl>
                                        <p:attrNameLst>
                                          <p:attrName>ppt_h</p:attrName>
                                        </p:attrNameLst>
                                      </p:cBhvr>
                                      <p:tavLst>
                                        <p:tav tm="0">
                                          <p:val>
                                            <p:fltVal val="0"/>
                                          </p:val>
                                        </p:tav>
                                        <p:tav tm="100000">
                                          <p:val>
                                            <p:strVal val="#ppt_h"/>
                                          </p:val>
                                        </p:tav>
                                      </p:tavLst>
                                    </p:anim>
                                    <p:anim calcmode="lin" valueType="num">
                                      <p:cBhvr>
                                        <p:cTn id="35" dur="1000" fill="hold"/>
                                        <p:tgtEl>
                                          <p:spTgt spid="20"/>
                                        </p:tgtEl>
                                        <p:attrNameLst>
                                          <p:attrName>style.rotation</p:attrName>
                                        </p:attrNameLst>
                                      </p:cBhvr>
                                      <p:tavLst>
                                        <p:tav tm="0">
                                          <p:val>
                                            <p:fltVal val="90"/>
                                          </p:val>
                                        </p:tav>
                                        <p:tav tm="100000">
                                          <p:val>
                                            <p:fltVal val="0"/>
                                          </p:val>
                                        </p:tav>
                                      </p:tavLst>
                                    </p:anim>
                                    <p:animEffect transition="in" filter="fade">
                                      <p:cBhvr>
                                        <p:cTn id="36" dur="1000"/>
                                        <p:tgtEl>
                                          <p:spTgt spid="20"/>
                                        </p:tgtEl>
                                      </p:cBhvr>
                                    </p:animEffect>
                                  </p:childTnLst>
                                </p:cTn>
                              </p:par>
                              <p:par>
                                <p:cTn id="37" presetID="31" presetClass="entr" presetSubtype="0" fill="hold" grpId="1" nodeType="withEffect">
                                  <p:stCondLst>
                                    <p:cond delay="0"/>
                                  </p:stCondLst>
                                  <p:iterate type="lt">
                                    <p:tmPct val="5000"/>
                                  </p:iterate>
                                  <p:childTnLst>
                                    <p:set>
                                      <p:cBhvr>
                                        <p:cTn id="38" dur="1" fill="hold">
                                          <p:stCondLst>
                                            <p:cond delay="0"/>
                                          </p:stCondLst>
                                        </p:cTn>
                                        <p:tgtEl>
                                          <p:spTgt spid="21"/>
                                        </p:tgtEl>
                                        <p:attrNameLst>
                                          <p:attrName>style.visibility</p:attrName>
                                        </p:attrNameLst>
                                      </p:cBhvr>
                                      <p:to>
                                        <p:strVal val="visible"/>
                                      </p:to>
                                    </p:set>
                                    <p:anim calcmode="lin" valueType="num">
                                      <p:cBhvr>
                                        <p:cTn id="39" dur="1000" fill="hold"/>
                                        <p:tgtEl>
                                          <p:spTgt spid="21"/>
                                        </p:tgtEl>
                                        <p:attrNameLst>
                                          <p:attrName>ppt_w</p:attrName>
                                        </p:attrNameLst>
                                      </p:cBhvr>
                                      <p:tavLst>
                                        <p:tav tm="0">
                                          <p:val>
                                            <p:fltVal val="0"/>
                                          </p:val>
                                        </p:tav>
                                        <p:tav tm="100000">
                                          <p:val>
                                            <p:strVal val="#ppt_w"/>
                                          </p:val>
                                        </p:tav>
                                      </p:tavLst>
                                    </p:anim>
                                    <p:anim calcmode="lin" valueType="num">
                                      <p:cBhvr>
                                        <p:cTn id="40" dur="1000" fill="hold"/>
                                        <p:tgtEl>
                                          <p:spTgt spid="21"/>
                                        </p:tgtEl>
                                        <p:attrNameLst>
                                          <p:attrName>ppt_h</p:attrName>
                                        </p:attrNameLst>
                                      </p:cBhvr>
                                      <p:tavLst>
                                        <p:tav tm="0">
                                          <p:val>
                                            <p:fltVal val="0"/>
                                          </p:val>
                                        </p:tav>
                                        <p:tav tm="100000">
                                          <p:val>
                                            <p:strVal val="#ppt_h"/>
                                          </p:val>
                                        </p:tav>
                                      </p:tavLst>
                                    </p:anim>
                                    <p:anim calcmode="lin" valueType="num">
                                      <p:cBhvr>
                                        <p:cTn id="41" dur="1000" fill="hold"/>
                                        <p:tgtEl>
                                          <p:spTgt spid="21"/>
                                        </p:tgtEl>
                                        <p:attrNameLst>
                                          <p:attrName>style.rotation</p:attrName>
                                        </p:attrNameLst>
                                      </p:cBhvr>
                                      <p:tavLst>
                                        <p:tav tm="0">
                                          <p:val>
                                            <p:fltVal val="90"/>
                                          </p:val>
                                        </p:tav>
                                        <p:tav tm="100000">
                                          <p:val>
                                            <p:fltVal val="0"/>
                                          </p:val>
                                        </p:tav>
                                      </p:tavLst>
                                    </p:anim>
                                    <p:animEffect transition="in" filter="fade">
                                      <p:cBhvr>
                                        <p:cTn id="42" dur="10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0" presetClass="path" presetSubtype="0" accel="50000" decel="50000" fill="hold" grpId="0" nodeType="clickEffect">
                                  <p:stCondLst>
                                    <p:cond delay="0"/>
                                  </p:stCondLst>
                                  <p:iterate type="lt">
                                    <p:tmPct val="0"/>
                                  </p:iterate>
                                  <p:childTnLst>
                                    <p:animMotion origin="layout" path="M 0.00157 0.00787 C -0.00382 0.00856 -0.00937 0.00833 -0.01458 0.00972 C -0.01805 0.01065 -0.02083 0.0169 -0.02343 0.01944 C -0.02916 0.025 -0.03576 0.03009 -0.04253 0.03333 C -0.04809 0.04051 -0.05382 0.04444 -0.06024 0.04907 C -0.06684 0.05393 -0.07222 0.06157 -0.07934 0.06458 C -0.08767 0.07222 -0.09166 0.07106 -0.10295 0.07245 C -0.11302 0.07731 -0.10347 0.07315 -0.12343 0.07639 C -0.13437 0.07801 -0.14496 0.08241 -0.1559 0.08426 C -0.1658 0.08842 -0.17639 0.09004 -0.18663 0.09213 C -0.2217 0.09097 -0.29705 0.08125 -0.32795 0.09398 C -0.3467 0.11088 -0.3309 0.09421 -0.3309 0.16666 C -0.3309 0.20324 -0.33246 0.22824 -0.34114 0.26065 C -0.34166 0.26597 -0.34253 0.27106 -0.34253 0.27639 C -0.34253 0.29398 -0.34201 0.3118 -0.34114 0.3294 C -0.34097 0.33356 -0.34045 0.33819 -0.33819 0.3412 C -0.33437 0.34629 -0.31857 0.34861 -0.31458 0.34907 C -0.3033 0.35046 -0.29218 0.35231 -0.2809 0.35278 C -0.26562 0.35347 -0.25052 0.35416 -0.23524 0.35486 C -0.20312 0.36065 -0.17205 0.36504 -0.13958 0.36666 C -0.10833 0.36481 -0.07847 0.36203 -0.04705 0.36065 C -0.03507 0.35903 -0.02482 0.35463 -0.01319 0.35092 C -0.00764 0.34606 -0.00694 0.34004 -0.00139 0.33518 C 0.00035 0.33078 0.00122 0.32592 0.00295 0.32153 C 0.00556 0.31458 0.01007 0.30856 0.01337 0.30185 C 0.01563 0.29259 0.01667 0.28611 0.02066 0.27847 C 0.02396 0.26018 0.01927 0.28264 0.02657 0.26065 C 0.029 0.25324 0.029 0.24815 0.03247 0.2412 C 0.0349 0.2243 0.03299 0.23657 0.03681 0.21366 C 0.03733 0.21041 0.03837 0.20393 0.03837 0.20416 C 0.04167 0.15602 0.0375 0.21759 0.04132 0.15671 C 0.04236 0.13935 0.04045 0.13078 0.05295 0.12546 C 0.06927 0.12639 0.0842 0.1294 0.1 0.1294 " pathEditMode="relative" rAng="0" ptsTypes="ffffffffffffffffffffffffffffffffA">
                                      <p:cBhvr>
                                        <p:cTn id="46" dur="5000" fill="hold"/>
                                        <p:tgtEl>
                                          <p:spTgt spid="20"/>
                                        </p:tgtEl>
                                        <p:attrNameLst>
                                          <p:attrName>ppt_x</p:attrName>
                                          <p:attrName>ppt_y</p:attrName>
                                        </p:attrNameLst>
                                      </p:cBhvr>
                                      <p:rCtr x="-125" y="179"/>
                                    </p:animMotion>
                                  </p:childTnLst>
                                </p:cTn>
                              </p:par>
                              <p:par>
                                <p:cTn id="47" presetID="0" presetClass="path" presetSubtype="0" accel="50000" decel="50000" fill="hold" grpId="0" nodeType="withEffect">
                                  <p:stCondLst>
                                    <p:cond delay="0"/>
                                  </p:stCondLst>
                                  <p:iterate type="lt">
                                    <p:tmPct val="0"/>
                                  </p:iterate>
                                  <p:childTnLst>
                                    <p:animMotion origin="layout" path="M -0.00052 0.00069 C -0.00104 0.00717 -0.00035 0.01412 -0.00191 0.02037 C -0.00243 0.02245 -0.00938 0.02546 -0.01077 0.02616 C -0.01841 0.02963 -0.02639 0.03171 -0.03438 0.03403 C -0.04966 0.04421 -0.06754 0.03866 -0.08438 0.0419 C -0.09202 0.04514 -0.09775 0.05278 -0.10486 0.05741 C -0.12032 0.06759 -0.14011 0.06782 -0.15643 0.06921 C -0.17309 0.07477 -0.19063 0.08588 -0.20782 0.08703 C -0.25382 0.09028 -0.3 0.09051 -0.34601 0.09467 C -0.34896 0.09606 -0.35191 0.09722 -0.35486 0.09861 C -0.35643 0.0993 -0.35938 0.10069 -0.35938 0.10069 C -0.36285 0.11481 -0.36059 0.10903 -0.36528 0.11828 C -0.36632 0.20717 -0.36111 0.23264 -0.37691 0.29861 C -0.37639 0.31435 -0.37934 0.33171 -0.37396 0.34583 C -0.37049 0.35509 -0.35834 0.35648 -0.35191 0.35949 C -0.33959 0.36504 -0.2474 0.36736 -0.24601 0.36736 C -0.23716 0.36782 -0.22848 0.36852 -0.21962 0.36921 C -0.19115 0.36852 -0.15452 0.39213 -0.13438 0.36528 C -0.11806 0.34352 -0.13629 0.36041 -0.12396 0.34977 C -0.12223 0.34236 -0.12136 0.33657 -0.11806 0.33009 C -0.11598 0.32106 -0.11459 0.31435 -0.11077 0.30648 C -0.10729 0.27199 -0.11927 0.23217 -0.10486 0.20254 C -0.09983 0.18241 -0.09479 0.16342 -0.08577 0.14583 C -0.0849 0.1419 -0.0816 0.12453 -0.07986 0.12222 C -0.07882 0.12083 -0.07691 0.12106 -0.07552 0.12037 C -0.04584 0.08078 0.05121 0.10278 0.05972 0.10254 C 0.06718 0.10092 0.07448 0.09861 0.08194 0.09676 C 0.09253 0.09745 0.10347 0.09699 0.11423 0.09861 C 0.11979 0.09953 0.12048 0.10995 0.12152 0.11435 C 0.12205 0.11643 0.12309 0.12037 0.12309 0.12037 C 0.12257 0.12291 0.12257 0.12592 0.12152 0.12801 C 0.11684 0.13727 0.11718 0.12801 0.11718 0.13403 " pathEditMode="relative" ptsTypes="fffffffffffffffffffffffffffffffA">
                                      <p:cBhvr>
                                        <p:cTn id="48" dur="5000" fill="hold"/>
                                        <p:tgtEl>
                                          <p:spTgt spid="21"/>
                                        </p:tgtEl>
                                        <p:attrNameLst>
                                          <p:attrName>ppt_x</p:attrName>
                                          <p:attrName>ppt_y</p:attrName>
                                        </p:attrNameLst>
                                      </p:cBhvr>
                                    </p:animMotion>
                                  </p:childTnLst>
                                </p:cTn>
                              </p:par>
                            </p:childTnLst>
                          </p:cTn>
                        </p:par>
                      </p:childTnLst>
                    </p:cTn>
                  </p:par>
                  <p:par>
                    <p:cTn id="49" fill="hold">
                      <p:stCondLst>
                        <p:cond delay="indefinite"/>
                      </p:stCondLst>
                      <p:childTnLst>
                        <p:par>
                          <p:cTn id="50" fill="hold">
                            <p:stCondLst>
                              <p:cond delay="0"/>
                            </p:stCondLst>
                            <p:childTnLst>
                              <p:par>
                                <p:cTn id="51" presetID="42" presetClass="path" presetSubtype="0" accel="50000" decel="50000" fill="hold" grpId="2" nodeType="clickEffect">
                                  <p:stCondLst>
                                    <p:cond delay="0"/>
                                  </p:stCondLst>
                                  <p:iterate type="lt">
                                    <p:tmPct val="0"/>
                                  </p:iterate>
                                  <p:childTnLst>
                                    <p:animMotion origin="layout" path="M -3.33333E-6 2.22222E-6 L -3.33333E-6 0.07778 " pathEditMode="relative" rAng="0" ptsTypes="AA">
                                      <p:cBhvr>
                                        <p:cTn id="52" dur="2000" fill="hold"/>
                                        <p:tgtEl>
                                          <p:spTgt spid="20"/>
                                        </p:tgtEl>
                                        <p:attrNameLst>
                                          <p:attrName>ppt_x</p:attrName>
                                          <p:attrName>ppt_y</p:attrName>
                                        </p:attrNameLst>
                                      </p:cBhvr>
                                      <p:rCtr x="0" y="39"/>
                                    </p:animMotion>
                                  </p:childTnLst>
                                </p:cTn>
                              </p:par>
                              <p:par>
                                <p:cTn id="53" presetID="42" presetClass="path" presetSubtype="0" accel="50000" decel="50000" fill="hold" grpId="2" nodeType="withEffect">
                                  <p:stCondLst>
                                    <p:cond delay="0"/>
                                  </p:stCondLst>
                                  <p:iterate type="lt">
                                    <p:tmPct val="0"/>
                                  </p:iterate>
                                  <p:childTnLst>
                                    <p:animMotion origin="layout" path="M 3.33333E-6 2.22222E-6 L 3.33333E-6 0.07778 " pathEditMode="relative" rAng="0" ptsTypes="AA">
                                      <p:cBhvr>
                                        <p:cTn id="54" dur="2000" fill="hold"/>
                                        <p:tgtEl>
                                          <p:spTgt spid="21"/>
                                        </p:tgtEl>
                                        <p:attrNameLst>
                                          <p:attrName>ppt_x</p:attrName>
                                          <p:attrName>ppt_y</p:attrName>
                                        </p:attrNameLst>
                                      </p:cBhvr>
                                      <p:rCtr x="0" y="39"/>
                                    </p:animMotion>
                                  </p:childTnLst>
                                </p:cTn>
                              </p:par>
                            </p:childTnLst>
                          </p:cTn>
                        </p:par>
                      </p:childTnLst>
                    </p:cTn>
                  </p:par>
                  <p:par>
                    <p:cTn id="55" fill="hold">
                      <p:stCondLst>
                        <p:cond delay="indefinite"/>
                      </p:stCondLst>
                      <p:childTnLst>
                        <p:par>
                          <p:cTn id="56" fill="hold">
                            <p:stCondLst>
                              <p:cond delay="0"/>
                            </p:stCondLst>
                            <p:childTnLst>
                              <p:par>
                                <p:cTn id="57" presetID="9" presetClass="exit" presetSubtype="0" fill="hold" grpId="3" nodeType="clickEffect">
                                  <p:stCondLst>
                                    <p:cond delay="0"/>
                                  </p:stCondLst>
                                  <p:iterate type="lt">
                                    <p:tmPct val="0"/>
                                  </p:iterate>
                                  <p:childTnLst>
                                    <p:animEffect transition="out" filter="dissolve">
                                      <p:cBhvr>
                                        <p:cTn id="58" dur="1000"/>
                                        <p:tgtEl>
                                          <p:spTgt spid="20"/>
                                        </p:tgtEl>
                                      </p:cBhvr>
                                    </p:animEffect>
                                    <p:set>
                                      <p:cBhvr>
                                        <p:cTn id="59" dur="1" fill="hold">
                                          <p:stCondLst>
                                            <p:cond delay="999"/>
                                          </p:stCondLst>
                                        </p:cTn>
                                        <p:tgtEl>
                                          <p:spTgt spid="20"/>
                                        </p:tgtEl>
                                        <p:attrNameLst>
                                          <p:attrName>style.visibility</p:attrName>
                                        </p:attrNameLst>
                                      </p:cBhvr>
                                      <p:to>
                                        <p:strVal val="hidden"/>
                                      </p:to>
                                    </p:set>
                                  </p:childTnLst>
                                </p:cTn>
                              </p:par>
                              <p:par>
                                <p:cTn id="60" presetID="9" presetClass="exit" presetSubtype="0" fill="hold" grpId="3" nodeType="withEffect">
                                  <p:stCondLst>
                                    <p:cond delay="0"/>
                                  </p:stCondLst>
                                  <p:iterate type="lt">
                                    <p:tmPct val="0"/>
                                  </p:iterate>
                                  <p:childTnLst>
                                    <p:animEffect transition="out" filter="dissolve">
                                      <p:cBhvr>
                                        <p:cTn id="61" dur="1000"/>
                                        <p:tgtEl>
                                          <p:spTgt spid="21"/>
                                        </p:tgtEl>
                                      </p:cBhvr>
                                    </p:animEffect>
                                    <p:set>
                                      <p:cBhvr>
                                        <p:cTn id="62" dur="1" fill="hold">
                                          <p:stCondLst>
                                            <p:cond delay="999"/>
                                          </p:stCondLst>
                                        </p:cTn>
                                        <p:tgtEl>
                                          <p:spTgt spid="21"/>
                                        </p:tgtEl>
                                        <p:attrNameLst>
                                          <p:attrName>style.visibility</p:attrName>
                                        </p:attrNameLst>
                                      </p:cBhvr>
                                      <p:to>
                                        <p:strVal val="hidden"/>
                                      </p:to>
                                    </p:set>
                                  </p:childTnLst>
                                </p:cTn>
                              </p:par>
                              <p:par>
                                <p:cTn id="63" presetID="9" presetClass="entr" presetSubtype="0" fill="hold" grpId="0" nodeType="with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dissolve">
                                      <p:cBhvr>
                                        <p:cTn id="65" dur="1000"/>
                                        <p:tgtEl>
                                          <p:spTgt spid="22"/>
                                        </p:tgtEl>
                                      </p:cBhvr>
                                    </p:animEffect>
                                  </p:childTnLst>
                                </p:cTn>
                              </p:par>
                            </p:childTnLst>
                          </p:cTn>
                        </p:par>
                      </p:childTnLst>
                    </p:cTn>
                  </p:par>
                  <p:par>
                    <p:cTn id="66" fill="hold">
                      <p:stCondLst>
                        <p:cond delay="indefinite"/>
                      </p:stCondLst>
                      <p:childTnLst>
                        <p:par>
                          <p:cTn id="67" fill="hold">
                            <p:stCondLst>
                              <p:cond delay="0"/>
                            </p:stCondLst>
                            <p:childTnLst>
                              <p:par>
                                <p:cTn id="68" presetID="0" presetClass="path" presetSubtype="0" accel="50000" decel="50000" fill="hold" grpId="1" nodeType="clickEffect">
                                  <p:stCondLst>
                                    <p:cond delay="0"/>
                                  </p:stCondLst>
                                  <p:childTnLst>
                                    <p:animMotion origin="layout" path="M 0 0 C -0.00747 0.01528 0.00208 -0.00255 -0.00747 0.00995 C -0.02083 0.02732 -0.01736 0.0213 -0.04271 0.02361 C -0.06007 0.03125 -0.07882 0.0331 -0.09705 0.03542 C -0.14392 0.03357 -0.1901 0.02824 -0.23681 0.02361 C -0.25208 0.02407 -0.30052 0.01875 -0.32656 0.0294 C -0.33715 0.03889 -0.33299 0.0338 -0.33976 0.04329 C -0.34097 0.06412 -0.3408 0.08773 -0.34566 0.10787 C -0.34306 0.14167 -0.34375 0.13495 -0.31476 0.13727 C -0.2908 0.14884 -0.23837 0.14329 -0.23837 0.14329 C -0.2401 0.15556 -0.24115 0.16875 -0.24427 0.18056 C -0.24375 0.19884 -0.24271 0.21713 -0.24271 0.23542 C -0.24271 0.25532 -0.24688 0.24699 -0.24271 0.26667 C -0.23993 0.27986 -0.21528 0.27963 -0.20885 0.28056 C -0.20347 0.28125 -0.19809 0.28171 -0.19271 0.28241 C -0.18438 0.28171 -0.17604 0.28171 -0.16771 0.28056 C -0.16042 0.27963 -0.1566 0.26968 -0.15 0.26667 C -0.14097 0.25463 -0.13281 0.25301 -0.12066 0.25116 C -0.10833 0.24514 -0.09948 0.24445 -0.08542 0.24329 C -0.07552 0.23681 -0.08194 0.23588 -0.07205 0.2294 C -0.06701 0.21945 -0.06354 0.2088 -0.0559 0.20208 C -0.05104 0.19213 -0.04826 0.18195 -0.04566 0.1706 C -0.04479 0.15625 -0.0441 0.14815 -0.04132 0.13542 C -0.04045 0.13148 -0.04063 0.12662 -0.03837 0.12361 C -0.0349 0.11898 -0.03142 0.11458 -0.02795 0.10995 C -0.02604 0.10741 -0.02205 0.10208 -0.02205 0.10208 C -0.01875 0.09282 -0.0158 0.0838 -0.01042 0.07662 C -0.0099 0.07454 -0.01042 0.07083 -0.00885 0.0706 C 0.00278 0.06806 0.01458 0.06991 0.02639 0.06875 C 0.04045 0.06736 0.05312 0.06134 0.06753 0.06088 C 0.08281 0.06042 0.09792 0.06088 0.11319 0.06088 " pathEditMode="relative" ptsTypes="ffffffffffffffffffffffffffffffA">
                                      <p:cBhvr>
                                        <p:cTn id="69" dur="5000" fill="hold"/>
                                        <p:tgtEl>
                                          <p:spTgt spid="2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7" grpId="1"/>
      <p:bldP spid="20" grpId="0" animBg="1"/>
      <p:bldP spid="20" grpId="1" animBg="1"/>
      <p:bldP spid="20" grpId="2" animBg="1"/>
      <p:bldP spid="20" grpId="3" animBg="1"/>
      <p:bldP spid="21" grpId="0" animBg="1"/>
      <p:bldP spid="21" grpId="1" animBg="1"/>
      <p:bldP spid="21" grpId="2" animBg="1"/>
      <p:bldP spid="21" grpId="3" animBg="1"/>
      <p:bldP spid="22" grpId="0" animBg="1"/>
      <p:bldP spid="22"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dirty="0" smtClean="0"/>
              <a:t>Power Consumption Analysis</a:t>
            </a:r>
            <a:endParaRPr lang="en-US" sz="2400" dirty="0"/>
          </a:p>
        </p:txBody>
      </p:sp>
      <p:pic>
        <p:nvPicPr>
          <p:cNvPr id="32770" name="Picture 2"/>
          <p:cNvPicPr>
            <a:picLocks noChangeAspect="1" noChangeArrowheads="1"/>
          </p:cNvPicPr>
          <p:nvPr/>
        </p:nvPicPr>
        <p:blipFill>
          <a:blip r:embed="rId3" cstate="print"/>
          <a:srcRect/>
          <a:stretch>
            <a:fillRect/>
          </a:stretch>
        </p:blipFill>
        <p:spPr bwMode="auto">
          <a:xfrm>
            <a:off x="533400" y="2286001"/>
            <a:ext cx="5438078" cy="3352800"/>
          </a:xfrm>
          <a:prstGeom prst="rect">
            <a:avLst/>
          </a:prstGeom>
          <a:noFill/>
          <a:ln w="9525">
            <a:noFill/>
            <a:miter lim="800000"/>
            <a:headEnd/>
            <a:tailEnd/>
          </a:ln>
        </p:spPr>
      </p:pic>
      <p:sp>
        <p:nvSpPr>
          <p:cNvPr id="5" name="Oval 4"/>
          <p:cNvSpPr/>
          <p:nvPr/>
        </p:nvSpPr>
        <p:spPr bwMode="auto">
          <a:xfrm>
            <a:off x="879553" y="4280755"/>
            <a:ext cx="533400" cy="1066800"/>
          </a:xfrm>
          <a:prstGeom prst="ellipse">
            <a:avLst/>
          </a:prstGeom>
          <a:solidFill>
            <a:schemeClr val="bg1">
              <a:alpha val="0"/>
            </a:scheme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6" name="Right Arrow 5"/>
          <p:cNvSpPr/>
          <p:nvPr/>
        </p:nvSpPr>
        <p:spPr bwMode="auto">
          <a:xfrm rot="20164161">
            <a:off x="2673445" y="3143773"/>
            <a:ext cx="1371600" cy="698169"/>
          </a:xfrm>
          <a:prstGeom prst="rightArrow">
            <a:avLst/>
          </a:prstGeom>
          <a:solidFill>
            <a:srgbClr val="24FC7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pic>
        <p:nvPicPr>
          <p:cNvPr id="32772" name="Picture 4"/>
          <p:cNvPicPr>
            <a:picLocks noChangeAspect="1" noChangeArrowheads="1"/>
          </p:cNvPicPr>
          <p:nvPr/>
        </p:nvPicPr>
        <p:blipFill>
          <a:blip r:embed="rId4" cstate="print"/>
          <a:srcRect/>
          <a:stretch>
            <a:fillRect/>
          </a:stretch>
        </p:blipFill>
        <p:spPr bwMode="auto">
          <a:xfrm>
            <a:off x="4495800" y="1975707"/>
            <a:ext cx="3786187" cy="2520093"/>
          </a:xfrm>
          <a:prstGeom prst="rect">
            <a:avLst/>
          </a:prstGeom>
          <a:noFill/>
          <a:ln w="9525">
            <a:noFill/>
            <a:miter lim="800000"/>
            <a:headEnd/>
            <a:tailEnd/>
          </a:ln>
        </p:spPr>
      </p:pic>
      <p:cxnSp>
        <p:nvCxnSpPr>
          <p:cNvPr id="14" name="Straight Arrow Connector 13"/>
          <p:cNvCxnSpPr/>
          <p:nvPr/>
        </p:nvCxnSpPr>
        <p:spPr bwMode="auto">
          <a:xfrm rot="5400000" flipH="1" flipV="1">
            <a:off x="4991100" y="2324100"/>
            <a:ext cx="533400" cy="1588"/>
          </a:xfrm>
          <a:prstGeom prst="straightConnector1">
            <a:avLst/>
          </a:prstGeom>
          <a:solidFill>
            <a:schemeClr val="accent1"/>
          </a:solidFill>
          <a:ln w="9525" cap="flat" cmpd="sng" algn="ctr">
            <a:solidFill>
              <a:srgbClr val="FF0000"/>
            </a:solidFill>
            <a:prstDash val="sysDash"/>
            <a:round/>
            <a:headEnd type="none" w="med" len="med"/>
            <a:tailEnd type="arrow"/>
          </a:ln>
          <a:effectLst/>
        </p:spPr>
      </p:cxnSp>
      <p:sp>
        <p:nvSpPr>
          <p:cNvPr id="8" name="Slide Number Placeholder 7"/>
          <p:cNvSpPr>
            <a:spLocks noGrp="1"/>
          </p:cNvSpPr>
          <p:nvPr>
            <p:ph type="sldNum" sz="quarter" idx="12"/>
          </p:nvPr>
        </p:nvSpPr>
        <p:spPr/>
        <p:txBody>
          <a:bodyPr/>
          <a:lstStyle/>
          <a:p>
            <a:fld id="{BC3A7D4B-5CDC-47F6-8626-45EF3228D78D}"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par>
                                <p:cTn id="13" presetID="3" presetClass="entr" presetSubtype="10" fill="hold" nodeType="withEffect">
                                  <p:stCondLst>
                                    <p:cond delay="0"/>
                                  </p:stCondLst>
                                  <p:childTnLst>
                                    <p:set>
                                      <p:cBhvr>
                                        <p:cTn id="14" dur="1" fill="hold">
                                          <p:stCondLst>
                                            <p:cond delay="0"/>
                                          </p:stCondLst>
                                        </p:cTn>
                                        <p:tgtEl>
                                          <p:spTgt spid="32772"/>
                                        </p:tgtEl>
                                        <p:attrNameLst>
                                          <p:attrName>style.visibility</p:attrName>
                                        </p:attrNameLst>
                                      </p:cBhvr>
                                      <p:to>
                                        <p:strVal val="visible"/>
                                      </p:to>
                                    </p:set>
                                    <p:animEffect transition="in" filter="blinds(horizontal)">
                                      <p:cBhvr>
                                        <p:cTn id="15" dur="500"/>
                                        <p:tgtEl>
                                          <p:spTgt spid="3277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dissolve">
                                      <p:cBhvr>
                                        <p:cTn id="2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dirty="0" smtClean="0"/>
              <a:t>Case study on packing ratio</a:t>
            </a:r>
            <a:endParaRPr lang="en-US" sz="2400" dirty="0"/>
          </a:p>
        </p:txBody>
      </p:sp>
      <p:sp>
        <p:nvSpPr>
          <p:cNvPr id="4" name="TextBox 3"/>
          <p:cNvSpPr txBox="1"/>
          <p:nvPr/>
        </p:nvSpPr>
        <p:spPr>
          <a:xfrm>
            <a:off x="1295400" y="2209800"/>
            <a:ext cx="6526146" cy="400110"/>
          </a:xfrm>
          <a:prstGeom prst="rect">
            <a:avLst/>
          </a:prstGeom>
          <a:noFill/>
        </p:spPr>
        <p:txBody>
          <a:bodyPr wrap="none" rtlCol="0">
            <a:spAutoFit/>
          </a:bodyPr>
          <a:lstStyle/>
          <a:p>
            <a:pPr>
              <a:buFont typeface="Arial" pitchFamily="34" charset="0"/>
              <a:buChar char="•"/>
            </a:pPr>
            <a:r>
              <a:rPr lang="en-US" sz="2000" dirty="0" smtClean="0"/>
              <a:t> Packing ratio - Utilization of the 5-way VLIW processor</a:t>
            </a:r>
            <a:endParaRPr lang="en-US" sz="2000" dirty="0"/>
          </a:p>
        </p:txBody>
      </p:sp>
      <p:sp>
        <p:nvSpPr>
          <p:cNvPr id="5" name="Rounded Rectangle 4"/>
          <p:cNvSpPr/>
          <p:nvPr/>
        </p:nvSpPr>
        <p:spPr bwMode="auto">
          <a:xfrm>
            <a:off x="4724400" y="3429000"/>
            <a:ext cx="3581400" cy="1219200"/>
          </a:xfrm>
          <a:prstGeom prst="roundRect">
            <a:avLst/>
          </a:prstGeom>
          <a:solidFill>
            <a:schemeClr val="tx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21" charset="-128"/>
            </a:endParaRPr>
          </a:p>
          <a:p>
            <a:pPr marL="0" marR="0" indent="0" algn="l" defTabSz="914400" rtl="0" eaLnBrk="0" fontAlgn="base" latinLnBrk="0" hangingPunct="0">
              <a:lnSpc>
                <a:spcPct val="100000"/>
              </a:lnSpc>
              <a:spcBef>
                <a:spcPct val="0"/>
              </a:spcBef>
              <a:spcAft>
                <a:spcPct val="0"/>
              </a:spcAft>
              <a:buClrTx/>
              <a:buSzTx/>
              <a:buFontTx/>
              <a:buNone/>
              <a:tabLst/>
            </a:pPr>
            <a:endParaRPr lang="en-US" dirty="0" smtClean="0"/>
          </a:p>
          <a:p>
            <a:pPr marL="0" marR="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Times New Roman" pitchFamily="18" charset="0"/>
                <a:cs typeface="Times New Roman" pitchFamily="18" charset="0"/>
              </a:rPr>
              <a:t>    x          y</a:t>
            </a:r>
            <a:r>
              <a:rPr kumimoji="0" lang="en-US" sz="2000" b="0" i="1" u="none" strike="noStrike" cap="none" normalizeH="0" dirty="0" smtClean="0">
                <a:ln>
                  <a:noFill/>
                </a:ln>
                <a:solidFill>
                  <a:schemeClr val="tx1"/>
                </a:solidFill>
                <a:effectLst/>
                <a:latin typeface="Times New Roman" pitchFamily="18" charset="0"/>
                <a:cs typeface="Times New Roman" pitchFamily="18" charset="0"/>
              </a:rPr>
              <a:t>       z         w         t</a:t>
            </a:r>
            <a:endParaRPr kumimoji="0" lang="en-US" sz="2000" b="0" i="1"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Rectangle 5"/>
          <p:cNvSpPr/>
          <p:nvPr/>
        </p:nvSpPr>
        <p:spPr bwMode="auto">
          <a:xfrm>
            <a:off x="4953000" y="3657600"/>
            <a:ext cx="457200" cy="6858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21" charset="-128"/>
            </a:endParaRPr>
          </a:p>
        </p:txBody>
      </p:sp>
      <p:sp>
        <p:nvSpPr>
          <p:cNvPr id="7" name="Rectangle 6"/>
          <p:cNvSpPr/>
          <p:nvPr/>
        </p:nvSpPr>
        <p:spPr bwMode="auto">
          <a:xfrm>
            <a:off x="5638800" y="3657600"/>
            <a:ext cx="457200" cy="6858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21" charset="-128"/>
            </a:endParaRPr>
          </a:p>
        </p:txBody>
      </p:sp>
      <p:sp>
        <p:nvSpPr>
          <p:cNvPr id="8" name="Rectangle 7"/>
          <p:cNvSpPr/>
          <p:nvPr/>
        </p:nvSpPr>
        <p:spPr bwMode="auto">
          <a:xfrm>
            <a:off x="6248400" y="3657600"/>
            <a:ext cx="457200" cy="6858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21" charset="-128"/>
            </a:endParaRPr>
          </a:p>
        </p:txBody>
      </p:sp>
      <p:sp>
        <p:nvSpPr>
          <p:cNvPr id="9" name="Rectangle 8"/>
          <p:cNvSpPr/>
          <p:nvPr/>
        </p:nvSpPr>
        <p:spPr bwMode="auto">
          <a:xfrm>
            <a:off x="6858000" y="3657600"/>
            <a:ext cx="457200" cy="6858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21" charset="-128"/>
            </a:endParaRPr>
          </a:p>
        </p:txBody>
      </p:sp>
      <p:sp>
        <p:nvSpPr>
          <p:cNvPr id="10" name="Rectangle 9"/>
          <p:cNvSpPr/>
          <p:nvPr/>
        </p:nvSpPr>
        <p:spPr bwMode="auto">
          <a:xfrm>
            <a:off x="7467600" y="3657600"/>
            <a:ext cx="685800" cy="6858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21" charset="-128"/>
            </a:endParaRPr>
          </a:p>
        </p:txBody>
      </p:sp>
      <p:graphicFrame>
        <p:nvGraphicFramePr>
          <p:cNvPr id="33794" name="Object 2"/>
          <p:cNvGraphicFramePr>
            <a:graphicFrameLocks noChangeAspect="1"/>
          </p:cNvGraphicFramePr>
          <p:nvPr/>
        </p:nvGraphicFramePr>
        <p:xfrm>
          <a:off x="1295400" y="2667000"/>
          <a:ext cx="2011363" cy="3271837"/>
        </p:xfrm>
        <a:graphic>
          <a:graphicData uri="http://schemas.openxmlformats.org/presentationml/2006/ole">
            <p:oleObj spid="_x0000_s33794" name="Visio" r:id="rId4" imgW="2011680" imgH="3271736" progId="Visio.Drawing.11">
              <p:link updateAutomatic="1"/>
            </p:oleObj>
          </a:graphicData>
        </a:graphic>
      </p:graphicFrame>
      <p:sp>
        <p:nvSpPr>
          <p:cNvPr id="12" name="Isosceles Triangle 11"/>
          <p:cNvSpPr/>
          <p:nvPr/>
        </p:nvSpPr>
        <p:spPr bwMode="auto">
          <a:xfrm>
            <a:off x="2743200" y="3581400"/>
            <a:ext cx="152400" cy="152400"/>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13" name="Isosceles Triangle 12"/>
          <p:cNvSpPr/>
          <p:nvPr/>
        </p:nvSpPr>
        <p:spPr bwMode="auto">
          <a:xfrm>
            <a:off x="2743200" y="3733800"/>
            <a:ext cx="152400" cy="152400"/>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14" name="Isosceles Triangle 13"/>
          <p:cNvSpPr/>
          <p:nvPr/>
        </p:nvSpPr>
        <p:spPr bwMode="auto">
          <a:xfrm>
            <a:off x="2743200" y="3962400"/>
            <a:ext cx="152400" cy="152400"/>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15" name="Isosceles Triangle 14"/>
          <p:cNvSpPr/>
          <p:nvPr/>
        </p:nvSpPr>
        <p:spPr bwMode="auto">
          <a:xfrm>
            <a:off x="2743200" y="4114800"/>
            <a:ext cx="152400" cy="152400"/>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16" name="Isosceles Triangle 15"/>
          <p:cNvSpPr/>
          <p:nvPr/>
        </p:nvSpPr>
        <p:spPr bwMode="auto">
          <a:xfrm>
            <a:off x="3200400" y="4267200"/>
            <a:ext cx="152400" cy="152400"/>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21" name="TextBox 20"/>
          <p:cNvSpPr txBox="1"/>
          <p:nvPr/>
        </p:nvSpPr>
        <p:spPr>
          <a:xfrm>
            <a:off x="4495800" y="5105400"/>
            <a:ext cx="2885726" cy="830997"/>
          </a:xfrm>
          <a:prstGeom prst="rect">
            <a:avLst/>
          </a:prstGeom>
          <a:noFill/>
          <a:ln>
            <a:solidFill>
              <a:schemeClr val="tx1"/>
            </a:solidFill>
          </a:ln>
        </p:spPr>
        <p:txBody>
          <a:bodyPr wrap="none" rtlCol="0">
            <a:spAutoFit/>
          </a:bodyPr>
          <a:lstStyle/>
          <a:p>
            <a:pPr algn="just"/>
            <a:r>
              <a:rPr lang="en-US" sz="1600" dirty="0" smtClean="0"/>
              <a:t>The tuning of kernel packing </a:t>
            </a:r>
          </a:p>
          <a:p>
            <a:pPr algn="just"/>
            <a:r>
              <a:rPr lang="en-US" sz="1600" dirty="0" smtClean="0"/>
              <a:t>ratio can be achieved by</a:t>
            </a:r>
          </a:p>
          <a:p>
            <a:pPr algn="just"/>
            <a:r>
              <a:rPr lang="en-US" sz="1600" dirty="0" smtClean="0"/>
              <a:t>changing Ops in the </a:t>
            </a:r>
            <a:r>
              <a:rPr lang="en-US" sz="1600" i="1" dirty="0" smtClean="0"/>
              <a:t>for</a:t>
            </a:r>
            <a:r>
              <a:rPr lang="en-US" sz="1600" dirty="0" smtClean="0"/>
              <a:t> loop</a:t>
            </a:r>
            <a:endParaRPr lang="en-US" sz="1600" dirty="0"/>
          </a:p>
        </p:txBody>
      </p:sp>
      <p:sp>
        <p:nvSpPr>
          <p:cNvPr id="22" name="Cloud Callout 21"/>
          <p:cNvSpPr/>
          <p:nvPr/>
        </p:nvSpPr>
        <p:spPr bwMode="auto">
          <a:xfrm>
            <a:off x="7315200" y="2362200"/>
            <a:ext cx="1676400" cy="1295400"/>
          </a:xfrm>
          <a:prstGeom prst="cloud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ea typeface="ＭＳ Ｐゴシック" pitchFamily="121" charset="-128"/>
              </a:rPr>
              <a:t>More power-consuming?</a:t>
            </a:r>
          </a:p>
        </p:txBody>
      </p:sp>
      <p:sp>
        <p:nvSpPr>
          <p:cNvPr id="23" name="Slide Number Placeholder 22"/>
          <p:cNvSpPr>
            <a:spLocks noGrp="1"/>
          </p:cNvSpPr>
          <p:nvPr>
            <p:ph type="sldNum" sz="quarter" idx="12"/>
          </p:nvPr>
        </p:nvSpPr>
        <p:spPr/>
        <p:txBody>
          <a:bodyPr/>
          <a:lstStyle/>
          <a:p>
            <a:fld id="{BC3A7D4B-5CDC-47F6-8626-45EF3228D78D}" type="slidenum">
              <a:rPr lang="en-US" smtClean="0"/>
              <a:pPr/>
              <a:t>13</a:t>
            </a:fld>
            <a:endParaRPr lang="en-US"/>
          </a:p>
        </p:txBody>
      </p:sp>
      <p:sp>
        <p:nvSpPr>
          <p:cNvPr id="24" name="TextBox 23"/>
          <p:cNvSpPr txBox="1"/>
          <p:nvPr/>
        </p:nvSpPr>
        <p:spPr>
          <a:xfrm>
            <a:off x="5410200" y="2819400"/>
            <a:ext cx="1928733" cy="338554"/>
          </a:xfrm>
          <a:prstGeom prst="rect">
            <a:avLst/>
          </a:prstGeom>
          <a:noFill/>
        </p:spPr>
        <p:txBody>
          <a:bodyPr wrap="none" rtlCol="0">
            <a:spAutoFit/>
          </a:bodyPr>
          <a:lstStyle/>
          <a:p>
            <a:r>
              <a:rPr lang="en-US" sz="1600" dirty="0" smtClean="0"/>
              <a:t>100% packing ratio</a:t>
            </a:r>
            <a:endParaRPr lang="en-US" sz="1600" dirty="0"/>
          </a:p>
        </p:txBody>
      </p:sp>
      <p:cxnSp>
        <p:nvCxnSpPr>
          <p:cNvPr id="26" name="Straight Connector 25"/>
          <p:cNvCxnSpPr/>
          <p:nvPr/>
        </p:nvCxnSpPr>
        <p:spPr bwMode="auto">
          <a:xfrm>
            <a:off x="1371600" y="4419600"/>
            <a:ext cx="1866900" cy="0"/>
          </a:xfrm>
          <a:prstGeom prst="line">
            <a:avLst/>
          </a:prstGeom>
          <a:solidFill>
            <a:schemeClr val="accent1"/>
          </a:solidFill>
          <a:ln w="60325" cap="flat" cmpd="sng" algn="ctr">
            <a:solidFill>
              <a:srgbClr val="FF0000"/>
            </a:solidFill>
            <a:prstDash val="solid"/>
            <a:round/>
            <a:headEnd type="none" w="med" len="med"/>
            <a:tailEnd type="none" w="med" len="med"/>
          </a:ln>
          <a:effectLst/>
        </p:spPr>
      </p:cxnSp>
      <p:cxnSp>
        <p:nvCxnSpPr>
          <p:cNvPr id="27" name="Straight Connector 26"/>
          <p:cNvCxnSpPr/>
          <p:nvPr/>
        </p:nvCxnSpPr>
        <p:spPr bwMode="auto">
          <a:xfrm>
            <a:off x="1371600" y="5486400"/>
            <a:ext cx="1866900" cy="0"/>
          </a:xfrm>
          <a:prstGeom prst="line">
            <a:avLst/>
          </a:prstGeom>
          <a:solidFill>
            <a:schemeClr val="accent1"/>
          </a:solidFill>
          <a:ln w="60325" cap="flat" cmpd="sng" algn="ctr">
            <a:solidFill>
              <a:srgbClr val="FF0000"/>
            </a:solidFill>
            <a:prstDash val="solid"/>
            <a:round/>
            <a:headEnd type="none" w="med" len="med"/>
            <a:tailEnd type="none" w="med" len="med"/>
          </a:ln>
          <a:effectLst/>
        </p:spPr>
      </p:cxnSp>
      <p:sp>
        <p:nvSpPr>
          <p:cNvPr id="28" name="Rounded Rectangle 27"/>
          <p:cNvSpPr/>
          <p:nvPr/>
        </p:nvSpPr>
        <p:spPr bwMode="auto">
          <a:xfrm>
            <a:off x="1524000" y="3581400"/>
            <a:ext cx="1143000" cy="685800"/>
          </a:xfrm>
          <a:prstGeom prst="roundRect">
            <a:avLst/>
          </a:prstGeom>
          <a:solidFill>
            <a:schemeClr val="accent1">
              <a:alpha val="47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29" name="TextBox 28"/>
          <p:cNvSpPr txBox="1"/>
          <p:nvPr/>
        </p:nvSpPr>
        <p:spPr>
          <a:xfrm>
            <a:off x="5486400" y="2819400"/>
            <a:ext cx="1814920" cy="338554"/>
          </a:xfrm>
          <a:prstGeom prst="rect">
            <a:avLst/>
          </a:prstGeom>
          <a:noFill/>
        </p:spPr>
        <p:txBody>
          <a:bodyPr wrap="none" rtlCol="0">
            <a:spAutoFit/>
          </a:bodyPr>
          <a:lstStyle/>
          <a:p>
            <a:r>
              <a:rPr lang="en-US" sz="1600" dirty="0" smtClean="0"/>
              <a:t>80% packing ratio</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0" presetClass="entr" presetSubtype="0" decel="10000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strVal val="#ppt_w+.3"/>
                                          </p:val>
                                        </p:tav>
                                        <p:tav tm="100000">
                                          <p:val>
                                            <p:strVal val="#ppt_w"/>
                                          </p:val>
                                        </p:tav>
                                      </p:tavLst>
                                    </p:anim>
                                    <p:anim calcmode="lin" valueType="num">
                                      <p:cBhvr>
                                        <p:cTn id="13" dur="1000" fill="hold"/>
                                        <p:tgtEl>
                                          <p:spTgt spid="5"/>
                                        </p:tgtEl>
                                        <p:attrNameLst>
                                          <p:attrName>ppt_h</p:attrName>
                                        </p:attrNameLst>
                                      </p:cBhvr>
                                      <p:tavLst>
                                        <p:tav tm="0">
                                          <p:val>
                                            <p:strVal val="#ppt_h"/>
                                          </p:val>
                                        </p:tav>
                                        <p:tav tm="100000">
                                          <p:val>
                                            <p:strVal val="#ppt_h"/>
                                          </p:val>
                                        </p:tav>
                                      </p:tavLst>
                                    </p:anim>
                                    <p:animEffect transition="in" filter="fade">
                                      <p:cBhvr>
                                        <p:cTn id="14" dur="1000"/>
                                        <p:tgtEl>
                                          <p:spTgt spid="5"/>
                                        </p:tgtEl>
                                      </p:cBhvr>
                                    </p:animEffect>
                                  </p:childTnLst>
                                </p:cTn>
                              </p:par>
                              <p:par>
                                <p:cTn id="15" presetID="50" presetClass="entr" presetSubtype="0" decel="10000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strVal val="#ppt_w+.3"/>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animEffect transition="in" filter="fade">
                                      <p:cBhvr>
                                        <p:cTn id="19" dur="1000"/>
                                        <p:tgtEl>
                                          <p:spTgt spid="6"/>
                                        </p:tgtEl>
                                      </p:cBhvr>
                                    </p:animEffect>
                                  </p:childTnLst>
                                </p:cTn>
                              </p:par>
                              <p:par>
                                <p:cTn id="20" presetID="50" presetClass="entr" presetSubtype="0" decel="10000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1000" fill="hold"/>
                                        <p:tgtEl>
                                          <p:spTgt spid="7"/>
                                        </p:tgtEl>
                                        <p:attrNameLst>
                                          <p:attrName>ppt_w</p:attrName>
                                        </p:attrNameLst>
                                      </p:cBhvr>
                                      <p:tavLst>
                                        <p:tav tm="0">
                                          <p:val>
                                            <p:strVal val="#ppt_w+.3"/>
                                          </p:val>
                                        </p:tav>
                                        <p:tav tm="100000">
                                          <p:val>
                                            <p:strVal val="#ppt_w"/>
                                          </p:val>
                                        </p:tav>
                                      </p:tavLst>
                                    </p:anim>
                                    <p:anim calcmode="lin" valueType="num">
                                      <p:cBhvr>
                                        <p:cTn id="23" dur="1000" fill="hold"/>
                                        <p:tgtEl>
                                          <p:spTgt spid="7"/>
                                        </p:tgtEl>
                                        <p:attrNameLst>
                                          <p:attrName>ppt_h</p:attrName>
                                        </p:attrNameLst>
                                      </p:cBhvr>
                                      <p:tavLst>
                                        <p:tav tm="0">
                                          <p:val>
                                            <p:strVal val="#ppt_h"/>
                                          </p:val>
                                        </p:tav>
                                        <p:tav tm="100000">
                                          <p:val>
                                            <p:strVal val="#ppt_h"/>
                                          </p:val>
                                        </p:tav>
                                      </p:tavLst>
                                    </p:anim>
                                    <p:animEffect transition="in" filter="fade">
                                      <p:cBhvr>
                                        <p:cTn id="24" dur="1000"/>
                                        <p:tgtEl>
                                          <p:spTgt spid="7"/>
                                        </p:tgtEl>
                                      </p:cBhvr>
                                    </p:animEffect>
                                  </p:childTnLst>
                                </p:cTn>
                              </p:par>
                              <p:par>
                                <p:cTn id="25" presetID="50" presetClass="entr" presetSubtype="0" decel="10000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1000" fill="hold"/>
                                        <p:tgtEl>
                                          <p:spTgt spid="8"/>
                                        </p:tgtEl>
                                        <p:attrNameLst>
                                          <p:attrName>ppt_w</p:attrName>
                                        </p:attrNameLst>
                                      </p:cBhvr>
                                      <p:tavLst>
                                        <p:tav tm="0">
                                          <p:val>
                                            <p:strVal val="#ppt_w+.3"/>
                                          </p:val>
                                        </p:tav>
                                        <p:tav tm="100000">
                                          <p:val>
                                            <p:strVal val="#ppt_w"/>
                                          </p:val>
                                        </p:tav>
                                      </p:tavLst>
                                    </p:anim>
                                    <p:anim calcmode="lin" valueType="num">
                                      <p:cBhvr>
                                        <p:cTn id="28" dur="1000" fill="hold"/>
                                        <p:tgtEl>
                                          <p:spTgt spid="8"/>
                                        </p:tgtEl>
                                        <p:attrNameLst>
                                          <p:attrName>ppt_h</p:attrName>
                                        </p:attrNameLst>
                                      </p:cBhvr>
                                      <p:tavLst>
                                        <p:tav tm="0">
                                          <p:val>
                                            <p:strVal val="#ppt_h"/>
                                          </p:val>
                                        </p:tav>
                                        <p:tav tm="100000">
                                          <p:val>
                                            <p:strVal val="#ppt_h"/>
                                          </p:val>
                                        </p:tav>
                                      </p:tavLst>
                                    </p:anim>
                                    <p:animEffect transition="in" filter="fade">
                                      <p:cBhvr>
                                        <p:cTn id="29" dur="1000"/>
                                        <p:tgtEl>
                                          <p:spTgt spid="8"/>
                                        </p:tgtEl>
                                      </p:cBhvr>
                                    </p:animEffect>
                                  </p:childTnLst>
                                </p:cTn>
                              </p:par>
                              <p:par>
                                <p:cTn id="30" presetID="50" presetClass="entr" presetSubtype="0" decel="10000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1000" fill="hold"/>
                                        <p:tgtEl>
                                          <p:spTgt spid="9"/>
                                        </p:tgtEl>
                                        <p:attrNameLst>
                                          <p:attrName>ppt_w</p:attrName>
                                        </p:attrNameLst>
                                      </p:cBhvr>
                                      <p:tavLst>
                                        <p:tav tm="0">
                                          <p:val>
                                            <p:strVal val="#ppt_w+.3"/>
                                          </p:val>
                                        </p:tav>
                                        <p:tav tm="100000">
                                          <p:val>
                                            <p:strVal val="#ppt_w"/>
                                          </p:val>
                                        </p:tav>
                                      </p:tavLst>
                                    </p:anim>
                                    <p:anim calcmode="lin" valueType="num">
                                      <p:cBhvr>
                                        <p:cTn id="33" dur="1000" fill="hold"/>
                                        <p:tgtEl>
                                          <p:spTgt spid="9"/>
                                        </p:tgtEl>
                                        <p:attrNameLst>
                                          <p:attrName>ppt_h</p:attrName>
                                        </p:attrNameLst>
                                      </p:cBhvr>
                                      <p:tavLst>
                                        <p:tav tm="0">
                                          <p:val>
                                            <p:strVal val="#ppt_h"/>
                                          </p:val>
                                        </p:tav>
                                        <p:tav tm="100000">
                                          <p:val>
                                            <p:strVal val="#ppt_h"/>
                                          </p:val>
                                        </p:tav>
                                      </p:tavLst>
                                    </p:anim>
                                    <p:animEffect transition="in" filter="fade">
                                      <p:cBhvr>
                                        <p:cTn id="34" dur="1000"/>
                                        <p:tgtEl>
                                          <p:spTgt spid="9"/>
                                        </p:tgtEl>
                                      </p:cBhvr>
                                    </p:animEffect>
                                  </p:childTnLst>
                                </p:cTn>
                              </p:par>
                              <p:par>
                                <p:cTn id="35" presetID="50" presetClass="entr" presetSubtype="0" decel="10000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p:cTn id="37" dur="1000" fill="hold"/>
                                        <p:tgtEl>
                                          <p:spTgt spid="10"/>
                                        </p:tgtEl>
                                        <p:attrNameLst>
                                          <p:attrName>ppt_w</p:attrName>
                                        </p:attrNameLst>
                                      </p:cBhvr>
                                      <p:tavLst>
                                        <p:tav tm="0">
                                          <p:val>
                                            <p:strVal val="#ppt_w+.3"/>
                                          </p:val>
                                        </p:tav>
                                        <p:tav tm="100000">
                                          <p:val>
                                            <p:strVal val="#ppt_w"/>
                                          </p:val>
                                        </p:tav>
                                      </p:tavLst>
                                    </p:anim>
                                    <p:anim calcmode="lin" valueType="num">
                                      <p:cBhvr>
                                        <p:cTn id="38" dur="1000" fill="hold"/>
                                        <p:tgtEl>
                                          <p:spTgt spid="10"/>
                                        </p:tgtEl>
                                        <p:attrNameLst>
                                          <p:attrName>ppt_h</p:attrName>
                                        </p:attrNameLst>
                                      </p:cBhvr>
                                      <p:tavLst>
                                        <p:tav tm="0">
                                          <p:val>
                                            <p:strVal val="#ppt_h"/>
                                          </p:val>
                                        </p:tav>
                                        <p:tav tm="100000">
                                          <p:val>
                                            <p:strVal val="#ppt_h"/>
                                          </p:val>
                                        </p:tav>
                                      </p:tavLst>
                                    </p:anim>
                                    <p:animEffect transition="in" filter="fade">
                                      <p:cBhvr>
                                        <p:cTn id="39" dur="10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fade">
                                      <p:cBhvr>
                                        <p:cTn id="44" dur="1000"/>
                                        <p:tgtEl>
                                          <p:spTgt spid="22"/>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33794"/>
                                        </p:tgtEl>
                                        <p:attrNameLst>
                                          <p:attrName>style.visibility</p:attrName>
                                        </p:attrNameLst>
                                      </p:cBhvr>
                                      <p:to>
                                        <p:strVal val="visible"/>
                                      </p:to>
                                    </p:set>
                                    <p:animEffect transition="in" filter="blinds(horizontal)">
                                      <p:cBhvr>
                                        <p:cTn id="49" dur="500"/>
                                        <p:tgtEl>
                                          <p:spTgt spid="33794"/>
                                        </p:tgtEl>
                                      </p:cBhvr>
                                    </p:animEffect>
                                  </p:childTnLst>
                                </p:cTn>
                              </p:par>
                              <p:par>
                                <p:cTn id="50" presetID="3" presetClass="entr" presetSubtype="10" fill="hold" grpId="2" nodeType="with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blinds(horizontal)">
                                      <p:cBhvr>
                                        <p:cTn id="52" dur="500"/>
                                        <p:tgtEl>
                                          <p:spTgt spid="12"/>
                                        </p:tgtEl>
                                      </p:cBhvr>
                                    </p:animEffect>
                                  </p:childTnLst>
                                </p:cTn>
                              </p:par>
                              <p:par>
                                <p:cTn id="53" presetID="3" presetClass="entr" presetSubtype="10" fill="hold" grpId="2" nodeType="with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blinds(horizontal)">
                                      <p:cBhvr>
                                        <p:cTn id="55" dur="500"/>
                                        <p:tgtEl>
                                          <p:spTgt spid="13"/>
                                        </p:tgtEl>
                                      </p:cBhvr>
                                    </p:animEffect>
                                  </p:childTnLst>
                                </p:cTn>
                              </p:par>
                              <p:par>
                                <p:cTn id="56" presetID="3" presetClass="entr" presetSubtype="10" fill="hold" grpId="2" nodeType="withEffect">
                                  <p:stCondLst>
                                    <p:cond delay="0"/>
                                  </p:stCondLst>
                                  <p:childTnLst>
                                    <p:set>
                                      <p:cBhvr>
                                        <p:cTn id="57" dur="1" fill="hold">
                                          <p:stCondLst>
                                            <p:cond delay="0"/>
                                          </p:stCondLst>
                                        </p:cTn>
                                        <p:tgtEl>
                                          <p:spTgt spid="14"/>
                                        </p:tgtEl>
                                        <p:attrNameLst>
                                          <p:attrName>style.visibility</p:attrName>
                                        </p:attrNameLst>
                                      </p:cBhvr>
                                      <p:to>
                                        <p:strVal val="visible"/>
                                      </p:to>
                                    </p:set>
                                    <p:animEffect transition="in" filter="blinds(horizontal)">
                                      <p:cBhvr>
                                        <p:cTn id="58" dur="500"/>
                                        <p:tgtEl>
                                          <p:spTgt spid="14"/>
                                        </p:tgtEl>
                                      </p:cBhvr>
                                    </p:animEffect>
                                  </p:childTnLst>
                                </p:cTn>
                              </p:par>
                              <p:par>
                                <p:cTn id="59" presetID="3" presetClass="entr" presetSubtype="10" fill="hold" grpId="1" nodeType="with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blinds(horizontal)">
                                      <p:cBhvr>
                                        <p:cTn id="61" dur="500"/>
                                        <p:tgtEl>
                                          <p:spTgt spid="15"/>
                                        </p:tgtEl>
                                      </p:cBhvr>
                                    </p:animEffect>
                                  </p:childTnLst>
                                </p:cTn>
                              </p:par>
                              <p:par>
                                <p:cTn id="62" presetID="3" presetClass="entr" presetSubtype="10" fill="hold" grpId="1" nodeType="with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blinds(horizontal)">
                                      <p:cBhvr>
                                        <p:cTn id="64" dur="500"/>
                                        <p:tgtEl>
                                          <p:spTgt spid="16"/>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xit" presetSubtype="0" fill="hold" grpId="1" nodeType="clickEffect">
                                  <p:stCondLst>
                                    <p:cond delay="0"/>
                                  </p:stCondLst>
                                  <p:childTnLst>
                                    <p:animEffect transition="out" filter="fade">
                                      <p:cBhvr>
                                        <p:cTn id="68" dur="500"/>
                                        <p:tgtEl>
                                          <p:spTgt spid="22"/>
                                        </p:tgtEl>
                                      </p:cBhvr>
                                    </p:animEffect>
                                    <p:set>
                                      <p:cBhvr>
                                        <p:cTn id="69" dur="1" fill="hold">
                                          <p:stCondLst>
                                            <p:cond delay="499"/>
                                          </p:stCondLst>
                                        </p:cTn>
                                        <p:tgtEl>
                                          <p:spTgt spid="22"/>
                                        </p:tgtEl>
                                        <p:attrNameLst>
                                          <p:attrName>style.visibility</p:attrName>
                                        </p:attrNameLst>
                                      </p:cBhvr>
                                      <p:to>
                                        <p:strVal val="hidden"/>
                                      </p:to>
                                    </p:set>
                                  </p:childTnLst>
                                </p:cTn>
                              </p:par>
                              <p:par>
                                <p:cTn id="70" presetID="0" presetClass="path" presetSubtype="0" accel="50000" decel="50000" fill="hold" grpId="1" nodeType="withEffect">
                                  <p:stCondLst>
                                    <p:cond delay="0"/>
                                  </p:stCondLst>
                                  <p:childTnLst>
                                    <p:animMotion origin="layout" path="M 0 0 C 0.01979 -0.00347 0.03906 -0.00926 0.05886 -0.01181 C 0.06702 -0.01505 0.07552 -0.01597 0.08386 -0.01759 C 0.11684 -0.03033 0.13229 -0.02269 0.17656 -0.02153 C 0.18386 -0.01852 0.19097 -0.01713 0.19861 -0.01574 C 0.20191 -0.01273 0.21476 -0.00023 0.21632 0.00185 C 0.22604 0.01528 0.22118 0.0118 0.22952 0.01574 C 0.23299 0.02268 0.23524 0.02685 0.24132 0.0294 C 0.24861 0.03588 0.25104 0.03518 0.26042 0.03518 " pathEditMode="relative" ptsTypes="ffffffffA">
                                      <p:cBhvr>
                                        <p:cTn id="71" dur="2000" fill="hold"/>
                                        <p:tgtEl>
                                          <p:spTgt spid="12"/>
                                        </p:tgtEl>
                                        <p:attrNameLst>
                                          <p:attrName>ppt_x</p:attrName>
                                          <p:attrName>ppt_y</p:attrName>
                                        </p:attrNameLst>
                                      </p:cBhvr>
                                    </p:animMotion>
                                  </p:childTnLst>
                                </p:cTn>
                              </p:par>
                              <p:par>
                                <p:cTn id="72" presetID="0" presetClass="path" presetSubtype="0" accel="50000" decel="50000" fill="hold" grpId="1" nodeType="withEffect">
                                  <p:stCondLst>
                                    <p:cond delay="0"/>
                                  </p:stCondLst>
                                  <p:childTnLst>
                                    <p:animMotion origin="layout" path="M 0 0 C 0.029 -0.00139 0.03386 -0.00231 0.05591 -0.00579 C 0.06476 -0.01042 0.07344 -0.0125 0.08247 -0.01574 C 0.09271 -0.025 0.10452 -0.02569 0.11615 -0.0294 C 0.12778 -0.0331 0.14045 -0.04028 0.15157 -0.04514 C 0.15799 -0.04792 0.16528 -0.04629 0.17205 -0.04699 C 0.18438 -0.05509 0.19705 -0.05764 0.21042 -0.06088 C 0.22084 -0.06342 0.23073 -0.06759 0.24115 -0.0706 C 0.26129 -0.06921 0.28143 -0.06852 0.30157 -0.06667 C 0.30521 -0.06643 0.30903 -0.06412 0.31181 -0.06088 C 0.31493 -0.05717 0.32066 -0.04907 0.32066 -0.04907 C 0.32292 -0.03912 0.32552 -0.0294 0.32795 -0.01967 C 0.3283 -0.01528 0.33091 0.0007 0.33091 0.00787 " pathEditMode="relative" ptsTypes="ffffffffffffA">
                                      <p:cBhvr>
                                        <p:cTn id="73" dur="2000" fill="hold"/>
                                        <p:tgtEl>
                                          <p:spTgt spid="13"/>
                                        </p:tgtEl>
                                        <p:attrNameLst>
                                          <p:attrName>ppt_x</p:attrName>
                                          <p:attrName>ppt_y</p:attrName>
                                        </p:attrNameLst>
                                      </p:cBhvr>
                                    </p:animMotion>
                                  </p:childTnLst>
                                </p:cTn>
                              </p:par>
                              <p:par>
                                <p:cTn id="74" presetID="0" presetClass="path" presetSubtype="0" accel="50000" decel="50000" fill="hold" grpId="1" nodeType="withEffect">
                                  <p:stCondLst>
                                    <p:cond delay="0"/>
                                  </p:stCondLst>
                                  <p:childTnLst>
                                    <p:animMotion origin="layout" path="M 0 0 C 0.05591 0.00347 0.05348 0.00416 0.13681 0 C 0.14289 -0.00023 0.15452 -0.00949 0.16025 -0.01181 C 0.17778 -0.02593 0.1974 -0.03334 0.21476 -0.04722 C 0.22084 -0.05209 0.2257 -0.05949 0.2323 -0.06296 C 0.2382 -0.06621 0.25 -0.07269 0.25 -0.07269 C 0.26268 -0.08959 0.24809 -0.0713 0.26476 -0.08843 C 0.27205 -0.09607 0.27778 -0.1081 0.28681 -0.11181 C 0.29688 -0.12246 0.31042 -0.12778 0.32205 -0.13542 C 0.32743 -0.13472 0.33282 -0.13472 0.3382 -0.13334 C 0.34566 -0.13148 0.354 -0.12107 0.36181 -0.11783 C 0.36754 -0.10996 0.3724 -0.10209 0.37934 -0.0963 C 0.38542 -0.08403 0.39775 -0.07384 0.39844 -0.05695 C 0.39879 -0.04722 0.39844 -0.03727 0.39844 -0.02755 " pathEditMode="relative" ptsTypes="fffffffffffffA">
                                      <p:cBhvr>
                                        <p:cTn id="75" dur="2000" fill="hold"/>
                                        <p:tgtEl>
                                          <p:spTgt spid="14"/>
                                        </p:tgtEl>
                                        <p:attrNameLst>
                                          <p:attrName>ppt_x</p:attrName>
                                          <p:attrName>ppt_y</p:attrName>
                                        </p:attrNameLst>
                                      </p:cBhvr>
                                    </p:animMotion>
                                  </p:childTnLst>
                                </p:cTn>
                              </p:par>
                              <p:par>
                                <p:cTn id="76" presetID="0" presetClass="path" presetSubtype="0" accel="50000" decel="50000" fill="hold" grpId="0" nodeType="withEffect">
                                  <p:stCondLst>
                                    <p:cond delay="0"/>
                                  </p:stCondLst>
                                  <p:childTnLst>
                                    <p:animMotion origin="layout" path="M 2.77778E-7 3.7037E-7 C 0.02205 -0.00069 0.0441 -0.00023 0.06615 -0.00208 C 0.06875 -0.00231 0.07361 -0.01018 0.075 -0.0118 C 0.08195 -0.01944 0.08681 -0.02963 0.09566 -0.03333 C 0.11059 -0.04907 0.10382 -0.04398 0.11476 -0.05093 C 0.11927 -0.05718 0.1217 -0.06389 0.12795 -0.06667 C 0.13924 -0.0868 0.15174 -0.10718 0.17066 -0.11389 C 0.18438 -0.12569 0.16268 -0.1081 0.18247 -0.11968 C 0.18473 -0.12106 0.18611 -0.12407 0.18837 -0.12546 C 0.1941 -0.1294 0.20139 -0.1287 0.20747 -0.13148 C 0.22188 -0.13819 0.23334 -0.13981 0.24861 -0.1412 C 0.27101 -0.14653 0.29375 -0.14421 0.31615 -0.14907 C 0.34844 -0.14815 0.36875 -0.14838 0.39705 -0.14329 C 0.40382 -0.14028 0.4092 -0.13588 0.41615 -0.13333 C 0.4191 -0.13079 0.42309 -0.1294 0.425 -0.12546 C 0.42604 -0.12361 0.42657 -0.1213 0.42795 -0.11968 C 0.43056 -0.11667 0.43386 -0.11435 0.43681 -0.1118 C 0.4382 -0.11042 0.44115 -0.10787 0.44115 -0.10787 C 0.44931 -0.09167 0.4382 -0.11204 0.44861 -0.09815 C 0.45903 -0.08426 0.44375 -0.09907 0.45591 -0.08819 C 0.45764 -0.08171 0.45886 -0.07639 0.46181 -0.0706 C 0.46233 -0.06805 0.46285 -0.06528 0.46337 -0.06273 C 0.46424 -0.0588 0.46615 -0.05093 0.46615 -0.05093 " pathEditMode="relative" ptsTypes="ffffffffffffffffffffffA">
                                      <p:cBhvr>
                                        <p:cTn id="77" dur="2000" fill="hold"/>
                                        <p:tgtEl>
                                          <p:spTgt spid="15"/>
                                        </p:tgtEl>
                                        <p:attrNameLst>
                                          <p:attrName>ppt_x</p:attrName>
                                          <p:attrName>ppt_y</p:attrName>
                                        </p:attrNameLst>
                                      </p:cBhvr>
                                    </p:animMotion>
                                  </p:childTnLst>
                                </p:cTn>
                              </p:par>
                              <p:par>
                                <p:cTn id="78" presetID="0" presetClass="path" presetSubtype="0" accel="50000" decel="50000" fill="hold" grpId="0" nodeType="withEffect">
                                  <p:stCondLst>
                                    <p:cond delay="0"/>
                                  </p:stCondLst>
                                  <p:childTnLst>
                                    <p:animMotion origin="layout" path="M 1.66667E-6 2.96296E-6 C 0.00903 -0.02361 0.02448 -0.03727 0.03681 -0.05671 C 0.04288 -0.0662 0.04722 -0.07824 0.05452 -0.08611 C 0.0658 -0.09838 0.07413 -0.10926 0.08386 -0.12338 C 0.08959 -0.13171 0.0934 -0.13981 0.1 -0.14699 C 0.10226 -0.14931 0.10521 -0.15046 0.10747 -0.15278 C 0.11424 -0.15972 0.11268 -0.16273 0.12066 -0.16852 C 0.12344 -0.1706 0.12656 -0.17083 0.12952 -0.17245 C 0.1441 -0.18056 0.15695 -0.19143 0.17205 -0.19792 C 0.18715 -0.21134 0.19844 -0.21505 0.21632 -0.21944 C 0.23906 -0.23472 0.26615 -0.23681 0.29132 -0.23912 C 0.30347 -0.23866 0.34514 -0.23843 0.36476 -0.23518 C 0.38334 -0.23218 0.40052 -0.22361 0.4191 -0.22153 C 0.42448 -0.21898 0.42986 -0.21736 0.43542 -0.21551 C 0.44584 -0.20602 0.44149 -0.21088 0.44861 -0.20185 C 0.44965 -0.19931 0.45035 -0.1963 0.45156 -0.19398 C 0.45278 -0.19167 0.45469 -0.19051 0.4559 -0.18819 C 0.45677 -0.18634 0.45677 -0.18403 0.45747 -0.18218 C 0.45834 -0.18009 0.45938 -0.17824 0.46042 -0.17639 C 0.46163 -0.17106 0.46181 -0.16898 0.46476 -0.16458 C 0.46806 -0.15972 0.475 -0.15093 0.475 -0.15093 C 0.47726 -0.14213 0.47865 -0.13518 0.48247 -0.12731 C 0.48611 -0.11204 0.48785 -0.0956 0.49861 -0.08611 C 0.49688 -0.07569 0.49705 -0.07963 0.49705 -0.07431 " pathEditMode="relative" ptsTypes="fffffffffffffffffffffffA">
                                      <p:cBhvr>
                                        <p:cTn id="79" dur="2000" fill="hold"/>
                                        <p:tgtEl>
                                          <p:spTgt spid="16"/>
                                        </p:tgtEl>
                                        <p:attrNameLst>
                                          <p:attrName>ppt_x</p:attrName>
                                          <p:attrName>ppt_y</p:attrName>
                                        </p:attrNameLst>
                                      </p:cBhvr>
                                    </p:animMotion>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24"/>
                                        </p:tgtEl>
                                        <p:attrNameLst>
                                          <p:attrName>style.visibility</p:attrName>
                                        </p:attrNameLst>
                                      </p:cBhvr>
                                      <p:to>
                                        <p:strVal val="visible"/>
                                      </p:to>
                                    </p:set>
                                    <p:animEffect transition="in" filter="blinds(horizontal)">
                                      <p:cBhvr>
                                        <p:cTn id="84" dur="500"/>
                                        <p:tgtEl>
                                          <p:spTgt spid="24"/>
                                        </p:tgtEl>
                                      </p:cBhvr>
                                    </p:animEffect>
                                  </p:childTnLst>
                                </p:cTn>
                              </p:par>
                            </p:childTnLst>
                          </p:cTn>
                        </p:par>
                      </p:childTnLst>
                    </p:cTn>
                  </p:par>
                  <p:par>
                    <p:cTn id="85" fill="hold">
                      <p:stCondLst>
                        <p:cond delay="indefinite"/>
                      </p:stCondLst>
                      <p:childTnLst>
                        <p:par>
                          <p:cTn id="86" fill="hold">
                            <p:stCondLst>
                              <p:cond delay="0"/>
                            </p:stCondLst>
                            <p:childTnLst>
                              <p:par>
                                <p:cTn id="87" presetID="39" presetClass="entr" presetSubtype="0" accel="100000" fill="hold" nodeType="clickEffect">
                                  <p:stCondLst>
                                    <p:cond delay="0"/>
                                  </p:stCondLst>
                                  <p:childTnLst>
                                    <p:set>
                                      <p:cBhvr>
                                        <p:cTn id="88" dur="1" fill="hold">
                                          <p:stCondLst>
                                            <p:cond delay="0"/>
                                          </p:stCondLst>
                                        </p:cTn>
                                        <p:tgtEl>
                                          <p:spTgt spid="26"/>
                                        </p:tgtEl>
                                        <p:attrNameLst>
                                          <p:attrName>style.visibility</p:attrName>
                                        </p:attrNameLst>
                                      </p:cBhvr>
                                      <p:to>
                                        <p:strVal val="visible"/>
                                      </p:to>
                                    </p:set>
                                    <p:anim calcmode="lin" valueType="num">
                                      <p:cBhvr>
                                        <p:cTn id="89" dur="500" fill="hold"/>
                                        <p:tgtEl>
                                          <p:spTgt spid="26"/>
                                        </p:tgtEl>
                                        <p:attrNameLst>
                                          <p:attrName>ppt_h</p:attrName>
                                        </p:attrNameLst>
                                      </p:cBhvr>
                                      <p:tavLst>
                                        <p:tav tm="0">
                                          <p:val>
                                            <p:strVal val="#ppt_h/20"/>
                                          </p:val>
                                        </p:tav>
                                        <p:tav tm="50000">
                                          <p:val>
                                            <p:strVal val="#ppt_h/20"/>
                                          </p:val>
                                        </p:tav>
                                        <p:tav tm="100000">
                                          <p:val>
                                            <p:strVal val="#ppt_h"/>
                                          </p:val>
                                        </p:tav>
                                      </p:tavLst>
                                    </p:anim>
                                    <p:anim calcmode="lin" valueType="num">
                                      <p:cBhvr>
                                        <p:cTn id="90" dur="500" fill="hold"/>
                                        <p:tgtEl>
                                          <p:spTgt spid="26"/>
                                        </p:tgtEl>
                                        <p:attrNameLst>
                                          <p:attrName>ppt_w</p:attrName>
                                        </p:attrNameLst>
                                      </p:cBhvr>
                                      <p:tavLst>
                                        <p:tav tm="0">
                                          <p:val>
                                            <p:strVal val="#ppt_w+.3"/>
                                          </p:val>
                                        </p:tav>
                                        <p:tav tm="50000">
                                          <p:val>
                                            <p:strVal val="#ppt_w+.3"/>
                                          </p:val>
                                        </p:tav>
                                        <p:tav tm="100000">
                                          <p:val>
                                            <p:strVal val="#ppt_w"/>
                                          </p:val>
                                        </p:tav>
                                      </p:tavLst>
                                    </p:anim>
                                    <p:anim calcmode="lin" valueType="num">
                                      <p:cBhvr>
                                        <p:cTn id="91" dur="500" fill="hold"/>
                                        <p:tgtEl>
                                          <p:spTgt spid="26"/>
                                        </p:tgtEl>
                                        <p:attrNameLst>
                                          <p:attrName>ppt_x</p:attrName>
                                        </p:attrNameLst>
                                      </p:cBhvr>
                                      <p:tavLst>
                                        <p:tav tm="0">
                                          <p:val>
                                            <p:strVal val="#ppt_x-.3"/>
                                          </p:val>
                                        </p:tav>
                                        <p:tav tm="50000">
                                          <p:val>
                                            <p:strVal val="#ppt_x"/>
                                          </p:val>
                                        </p:tav>
                                        <p:tav tm="100000">
                                          <p:val>
                                            <p:strVal val="#ppt_x"/>
                                          </p:val>
                                        </p:tav>
                                      </p:tavLst>
                                    </p:anim>
                                    <p:anim calcmode="lin" valueType="num">
                                      <p:cBhvr>
                                        <p:cTn id="92" dur="500" fill="hold"/>
                                        <p:tgtEl>
                                          <p:spTgt spid="26"/>
                                        </p:tgtEl>
                                        <p:attrNameLst>
                                          <p:attrName>ppt_y</p:attrName>
                                        </p:attrNameLst>
                                      </p:cBhvr>
                                      <p:tavLst>
                                        <p:tav tm="0">
                                          <p:val>
                                            <p:strVal val="#ppt_y"/>
                                          </p:val>
                                        </p:tav>
                                        <p:tav tm="100000">
                                          <p:val>
                                            <p:strVal val="#ppt_y"/>
                                          </p:val>
                                        </p:tav>
                                      </p:tavLst>
                                    </p:anim>
                                  </p:childTnLst>
                                </p:cTn>
                              </p:par>
                              <p:par>
                                <p:cTn id="93" presetID="39" presetClass="entr" presetSubtype="0" accel="100000" fill="hold" nodeType="withEffect">
                                  <p:stCondLst>
                                    <p:cond delay="0"/>
                                  </p:stCondLst>
                                  <p:childTnLst>
                                    <p:set>
                                      <p:cBhvr>
                                        <p:cTn id="94" dur="1" fill="hold">
                                          <p:stCondLst>
                                            <p:cond delay="0"/>
                                          </p:stCondLst>
                                        </p:cTn>
                                        <p:tgtEl>
                                          <p:spTgt spid="27"/>
                                        </p:tgtEl>
                                        <p:attrNameLst>
                                          <p:attrName>style.visibility</p:attrName>
                                        </p:attrNameLst>
                                      </p:cBhvr>
                                      <p:to>
                                        <p:strVal val="visible"/>
                                      </p:to>
                                    </p:set>
                                    <p:anim calcmode="lin" valueType="num">
                                      <p:cBhvr>
                                        <p:cTn id="95" dur="500" fill="hold"/>
                                        <p:tgtEl>
                                          <p:spTgt spid="27"/>
                                        </p:tgtEl>
                                        <p:attrNameLst>
                                          <p:attrName>ppt_h</p:attrName>
                                        </p:attrNameLst>
                                      </p:cBhvr>
                                      <p:tavLst>
                                        <p:tav tm="0">
                                          <p:val>
                                            <p:strVal val="#ppt_h/20"/>
                                          </p:val>
                                        </p:tav>
                                        <p:tav tm="50000">
                                          <p:val>
                                            <p:strVal val="#ppt_h/20"/>
                                          </p:val>
                                        </p:tav>
                                        <p:tav tm="100000">
                                          <p:val>
                                            <p:strVal val="#ppt_h"/>
                                          </p:val>
                                        </p:tav>
                                      </p:tavLst>
                                    </p:anim>
                                    <p:anim calcmode="lin" valueType="num">
                                      <p:cBhvr>
                                        <p:cTn id="96" dur="500" fill="hold"/>
                                        <p:tgtEl>
                                          <p:spTgt spid="27"/>
                                        </p:tgtEl>
                                        <p:attrNameLst>
                                          <p:attrName>ppt_w</p:attrName>
                                        </p:attrNameLst>
                                      </p:cBhvr>
                                      <p:tavLst>
                                        <p:tav tm="0">
                                          <p:val>
                                            <p:strVal val="#ppt_w+.3"/>
                                          </p:val>
                                        </p:tav>
                                        <p:tav tm="50000">
                                          <p:val>
                                            <p:strVal val="#ppt_w+.3"/>
                                          </p:val>
                                        </p:tav>
                                        <p:tav tm="100000">
                                          <p:val>
                                            <p:strVal val="#ppt_w"/>
                                          </p:val>
                                        </p:tav>
                                      </p:tavLst>
                                    </p:anim>
                                    <p:anim calcmode="lin" valueType="num">
                                      <p:cBhvr>
                                        <p:cTn id="97" dur="500" fill="hold"/>
                                        <p:tgtEl>
                                          <p:spTgt spid="27"/>
                                        </p:tgtEl>
                                        <p:attrNameLst>
                                          <p:attrName>ppt_x</p:attrName>
                                        </p:attrNameLst>
                                      </p:cBhvr>
                                      <p:tavLst>
                                        <p:tav tm="0">
                                          <p:val>
                                            <p:strVal val="#ppt_x-.3"/>
                                          </p:val>
                                        </p:tav>
                                        <p:tav tm="50000">
                                          <p:val>
                                            <p:strVal val="#ppt_x"/>
                                          </p:val>
                                        </p:tav>
                                        <p:tav tm="100000">
                                          <p:val>
                                            <p:strVal val="#ppt_x"/>
                                          </p:val>
                                        </p:tav>
                                      </p:tavLst>
                                    </p:anim>
                                    <p:anim calcmode="lin" valueType="num">
                                      <p:cBhvr>
                                        <p:cTn id="98" dur="500" fill="hold"/>
                                        <p:tgtEl>
                                          <p:spTgt spid="27"/>
                                        </p:tgtEl>
                                        <p:attrNameLst>
                                          <p:attrName>ppt_y</p:attrName>
                                        </p:attrNameLst>
                                      </p:cBhvr>
                                      <p:tavLst>
                                        <p:tav tm="0">
                                          <p:val>
                                            <p:strVal val="#ppt_y"/>
                                          </p:val>
                                        </p:tav>
                                        <p:tav tm="100000">
                                          <p:val>
                                            <p:strVal val="#ppt_y"/>
                                          </p:val>
                                        </p:tav>
                                      </p:tavLst>
                                    </p:anim>
                                  </p:childTnLst>
                                </p:cTn>
                              </p:par>
                              <p:par>
                                <p:cTn id="99" presetID="10" presetClass="exit" presetSubtype="0" fill="hold" grpId="1" nodeType="withEffect">
                                  <p:stCondLst>
                                    <p:cond delay="0"/>
                                  </p:stCondLst>
                                  <p:childTnLst>
                                    <p:animEffect transition="out" filter="fade">
                                      <p:cBhvr>
                                        <p:cTn id="100" dur="500"/>
                                        <p:tgtEl>
                                          <p:spTgt spid="24"/>
                                        </p:tgtEl>
                                      </p:cBhvr>
                                    </p:animEffect>
                                    <p:set>
                                      <p:cBhvr>
                                        <p:cTn id="101" dur="1" fill="hold">
                                          <p:stCondLst>
                                            <p:cond delay="499"/>
                                          </p:stCondLst>
                                        </p:cTn>
                                        <p:tgtEl>
                                          <p:spTgt spid="24"/>
                                        </p:tgtEl>
                                        <p:attrNameLst>
                                          <p:attrName>style.visibility</p:attrName>
                                        </p:attrNameLst>
                                      </p:cBhvr>
                                      <p:to>
                                        <p:strVal val="hidden"/>
                                      </p:to>
                                    </p:set>
                                  </p:childTnLst>
                                </p:cTn>
                              </p:par>
                            </p:childTnLst>
                          </p:cTn>
                        </p:par>
                      </p:childTnLst>
                    </p:cTn>
                  </p:par>
                  <p:par>
                    <p:cTn id="102" fill="hold">
                      <p:stCondLst>
                        <p:cond delay="indefinite"/>
                      </p:stCondLst>
                      <p:childTnLst>
                        <p:par>
                          <p:cTn id="103" fill="hold">
                            <p:stCondLst>
                              <p:cond delay="0"/>
                            </p:stCondLst>
                            <p:childTnLst>
                              <p:par>
                                <p:cTn id="104" presetID="9" presetClass="entr" presetSubtype="0" fill="hold" grpId="0" nodeType="clickEffect">
                                  <p:stCondLst>
                                    <p:cond delay="0"/>
                                  </p:stCondLst>
                                  <p:childTnLst>
                                    <p:set>
                                      <p:cBhvr>
                                        <p:cTn id="105" dur="1" fill="hold">
                                          <p:stCondLst>
                                            <p:cond delay="0"/>
                                          </p:stCondLst>
                                        </p:cTn>
                                        <p:tgtEl>
                                          <p:spTgt spid="28"/>
                                        </p:tgtEl>
                                        <p:attrNameLst>
                                          <p:attrName>style.visibility</p:attrName>
                                        </p:attrNameLst>
                                      </p:cBhvr>
                                      <p:to>
                                        <p:strVal val="visible"/>
                                      </p:to>
                                    </p:set>
                                    <p:animEffect transition="in" filter="dissolve">
                                      <p:cBhvr>
                                        <p:cTn id="106" dur="500"/>
                                        <p:tgtEl>
                                          <p:spTgt spid="28"/>
                                        </p:tgtEl>
                                      </p:cBhvr>
                                    </p:animEffect>
                                  </p:childTnLst>
                                </p:cTn>
                              </p:par>
                              <p:par>
                                <p:cTn id="107" presetID="9" presetClass="exit" presetSubtype="0" fill="hold" grpId="2" nodeType="withEffect">
                                  <p:stCondLst>
                                    <p:cond delay="0"/>
                                  </p:stCondLst>
                                  <p:childTnLst>
                                    <p:animEffect transition="out" filter="dissolve">
                                      <p:cBhvr>
                                        <p:cTn id="108" dur="500"/>
                                        <p:tgtEl>
                                          <p:spTgt spid="16"/>
                                        </p:tgtEl>
                                      </p:cBhvr>
                                    </p:animEffect>
                                    <p:set>
                                      <p:cBhvr>
                                        <p:cTn id="109" dur="1" fill="hold">
                                          <p:stCondLst>
                                            <p:cond delay="499"/>
                                          </p:stCondLst>
                                        </p:cTn>
                                        <p:tgtEl>
                                          <p:spTgt spid="16"/>
                                        </p:tgtEl>
                                        <p:attrNameLst>
                                          <p:attrName>style.visibility</p:attrName>
                                        </p:attrNameLst>
                                      </p:cBhvr>
                                      <p:to>
                                        <p:strVal val="hidden"/>
                                      </p:to>
                                    </p:se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29"/>
                                        </p:tgtEl>
                                        <p:attrNameLst>
                                          <p:attrName>style.visibility</p:attrName>
                                        </p:attrNameLst>
                                      </p:cBhvr>
                                      <p:to>
                                        <p:strVal val="visible"/>
                                      </p:to>
                                    </p:set>
                                    <p:animEffect transition="in" filter="blinds(horizontal)">
                                      <p:cBhvr>
                                        <p:cTn id="114" dur="500"/>
                                        <p:tgtEl>
                                          <p:spTgt spid="29"/>
                                        </p:tgtEl>
                                      </p:cBhvr>
                                    </p:animEffect>
                                  </p:childTnLst>
                                </p:cTn>
                              </p:par>
                            </p:childTnLst>
                          </p:cTn>
                        </p:par>
                      </p:childTnLst>
                    </p:cTn>
                  </p:par>
                  <p:par>
                    <p:cTn id="115" fill="hold">
                      <p:stCondLst>
                        <p:cond delay="indefinite"/>
                      </p:stCondLst>
                      <p:childTnLst>
                        <p:par>
                          <p:cTn id="116" fill="hold">
                            <p:stCondLst>
                              <p:cond delay="0"/>
                            </p:stCondLst>
                            <p:childTnLst>
                              <p:par>
                                <p:cTn id="117" presetID="43" presetClass="entr" presetSubtype="0" fill="hold" grpId="0" nodeType="clickEffect">
                                  <p:stCondLst>
                                    <p:cond delay="0"/>
                                  </p:stCondLst>
                                  <p:childTnLst>
                                    <p:set>
                                      <p:cBhvr>
                                        <p:cTn id="118" dur="1" fill="hold">
                                          <p:stCondLst>
                                            <p:cond delay="0"/>
                                          </p:stCondLst>
                                        </p:cTn>
                                        <p:tgtEl>
                                          <p:spTgt spid="21"/>
                                        </p:tgtEl>
                                        <p:attrNameLst>
                                          <p:attrName>style.visibility</p:attrName>
                                        </p:attrNameLst>
                                      </p:cBhvr>
                                      <p:to>
                                        <p:strVal val="visible"/>
                                      </p:to>
                                    </p:set>
                                    <p:animEffect transition="in" filter="fade">
                                      <p:cBhvr>
                                        <p:cTn id="119" dur="100"/>
                                        <p:tgtEl>
                                          <p:spTgt spid="21"/>
                                        </p:tgtEl>
                                      </p:cBhvr>
                                    </p:animEffect>
                                    <p:anim calcmode="lin" valueType="num">
                                      <p:cBhvr>
                                        <p:cTn id="120" dur="400" fill="hold"/>
                                        <p:tgtEl>
                                          <p:spTgt spid="21"/>
                                        </p:tgtEl>
                                        <p:attrNameLst>
                                          <p:attrName>ppt_x</p:attrName>
                                        </p:attrNameLst>
                                      </p:cBhvr>
                                      <p:tavLst>
                                        <p:tav tm="0">
                                          <p:val>
                                            <p:strVal val="#ppt_x"/>
                                          </p:val>
                                        </p:tav>
                                        <p:tav tm="100000">
                                          <p:val>
                                            <p:strVal val="#ppt_x"/>
                                          </p:val>
                                        </p:tav>
                                      </p:tavLst>
                                    </p:anim>
                                    <p:anim calcmode="lin" valueType="num">
                                      <p:cBhvr>
                                        <p:cTn id="121" dur="400" fill="hold"/>
                                        <p:tgtEl>
                                          <p:spTgt spid="21"/>
                                        </p:tgtEl>
                                        <p:attrNameLst>
                                          <p:attrName>ppt_y</p:attrName>
                                        </p:attrNameLst>
                                      </p:cBhvr>
                                      <p:tavLst>
                                        <p:tav tm="0">
                                          <p:val>
                                            <p:strVal val="#ppt_y+0.31"/>
                                          </p:val>
                                        </p:tav>
                                        <p:tav tm="100000">
                                          <p:val>
                                            <p:strVal val="#ppt_y+0.31"/>
                                          </p:val>
                                        </p:tav>
                                      </p:tavLst>
                                    </p:anim>
                                    <p:anim calcmode="lin" valueType="num">
                                      <p:cBhvr>
                                        <p:cTn id="122" dur="600" decel="50000" fill="hold">
                                          <p:stCondLst>
                                            <p:cond delay="400"/>
                                          </p:stCondLst>
                                        </p:cTn>
                                        <p:tgtEl>
                                          <p:spTgt spid="2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23" dur="600" decel="50000" fill="hold">
                                          <p:stCondLst>
                                            <p:cond delay="400"/>
                                          </p:stCondLst>
                                        </p:cTn>
                                        <p:tgtEl>
                                          <p:spTgt spid="2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P spid="9" grpId="0" animBg="1"/>
      <p:bldP spid="10" grpId="0" animBg="1"/>
      <p:bldP spid="12" grpId="1" animBg="1"/>
      <p:bldP spid="12" grpId="2" animBg="1"/>
      <p:bldP spid="13" grpId="1" animBg="1"/>
      <p:bldP spid="13" grpId="2" animBg="1"/>
      <p:bldP spid="14" grpId="1" animBg="1"/>
      <p:bldP spid="14" grpId="2" animBg="1"/>
      <p:bldP spid="15" grpId="0" animBg="1"/>
      <p:bldP spid="15" grpId="1" animBg="1"/>
      <p:bldP spid="16" grpId="0" animBg="1"/>
      <p:bldP spid="16" grpId="1" animBg="1"/>
      <p:bldP spid="16" grpId="2" animBg="1"/>
      <p:bldP spid="21" grpId="0" animBg="1"/>
      <p:bldP spid="22" grpId="0" animBg="1"/>
      <p:bldP spid="22" grpId="1" animBg="1"/>
      <p:bldP spid="24" grpId="0"/>
      <p:bldP spid="24" grpId="1"/>
      <p:bldP spid="28" grpId="0" animBg="1"/>
      <p:bldP spid="2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dirty="0" smtClean="0"/>
              <a:t>Results</a:t>
            </a:r>
            <a:endParaRPr lang="en-US" sz="2400" dirty="0"/>
          </a:p>
        </p:txBody>
      </p:sp>
      <p:graphicFrame>
        <p:nvGraphicFramePr>
          <p:cNvPr id="4" name="Chart 3"/>
          <p:cNvGraphicFramePr>
            <a:graphicFrameLocks/>
          </p:cNvGraphicFramePr>
          <p:nvPr/>
        </p:nvGraphicFramePr>
        <p:xfrm>
          <a:off x="762000" y="2286000"/>
          <a:ext cx="4572000" cy="2743200"/>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p:cNvCxnSpPr/>
          <p:nvPr/>
        </p:nvCxnSpPr>
        <p:spPr bwMode="auto">
          <a:xfrm rot="5400000">
            <a:off x="1371600" y="4114800"/>
            <a:ext cx="304800" cy="0"/>
          </a:xfrm>
          <a:prstGeom prst="line">
            <a:avLst/>
          </a:prstGeom>
          <a:solidFill>
            <a:schemeClr val="accent1"/>
          </a:solidFill>
          <a:ln w="9525" cap="flat" cmpd="sng" algn="ctr">
            <a:solidFill>
              <a:schemeClr val="tx2"/>
            </a:solidFill>
            <a:prstDash val="sysDash"/>
            <a:round/>
            <a:headEnd type="none" w="med" len="med"/>
            <a:tailEnd type="none" w="med" len="med"/>
          </a:ln>
          <a:effectLst/>
        </p:spPr>
      </p:cxnSp>
      <p:cxnSp>
        <p:nvCxnSpPr>
          <p:cNvPr id="7" name="Straight Connector 6"/>
          <p:cNvCxnSpPr/>
          <p:nvPr/>
        </p:nvCxnSpPr>
        <p:spPr bwMode="auto">
          <a:xfrm rot="5400000">
            <a:off x="3771900" y="3848100"/>
            <a:ext cx="838200" cy="0"/>
          </a:xfrm>
          <a:prstGeom prst="line">
            <a:avLst/>
          </a:prstGeom>
          <a:solidFill>
            <a:schemeClr val="accent1"/>
          </a:solidFill>
          <a:ln w="9525" cap="flat" cmpd="sng" algn="ctr">
            <a:solidFill>
              <a:schemeClr val="tx2"/>
            </a:solidFill>
            <a:prstDash val="sysDash"/>
            <a:round/>
            <a:headEnd type="none" w="med" len="med"/>
            <a:tailEnd type="none" w="med" len="med"/>
          </a:ln>
          <a:effectLst/>
        </p:spPr>
      </p:cxnSp>
      <p:cxnSp>
        <p:nvCxnSpPr>
          <p:cNvPr id="10" name="Straight Arrow Connector 9"/>
          <p:cNvCxnSpPr/>
          <p:nvPr/>
        </p:nvCxnSpPr>
        <p:spPr bwMode="auto">
          <a:xfrm>
            <a:off x="1600200" y="4038600"/>
            <a:ext cx="2514600" cy="1588"/>
          </a:xfrm>
          <a:prstGeom prst="straightConnector1">
            <a:avLst/>
          </a:prstGeom>
          <a:solidFill>
            <a:schemeClr val="accent1"/>
          </a:solidFill>
          <a:ln w="9525" cap="flat" cmpd="sng" algn="ctr">
            <a:solidFill>
              <a:schemeClr val="tx2"/>
            </a:solidFill>
            <a:prstDash val="solid"/>
            <a:round/>
            <a:headEnd type="arrow"/>
            <a:tailEnd type="arrow"/>
          </a:ln>
          <a:effectLst/>
        </p:spPr>
      </p:cxnSp>
      <p:sp>
        <p:nvSpPr>
          <p:cNvPr id="12" name="TextBox 11"/>
          <p:cNvSpPr txBox="1"/>
          <p:nvPr/>
        </p:nvSpPr>
        <p:spPr>
          <a:xfrm>
            <a:off x="2209800" y="3730823"/>
            <a:ext cx="1348446" cy="307777"/>
          </a:xfrm>
          <a:prstGeom prst="rect">
            <a:avLst/>
          </a:prstGeom>
          <a:noFill/>
        </p:spPr>
        <p:txBody>
          <a:bodyPr wrap="none" rtlCol="0">
            <a:spAutoFit/>
          </a:bodyPr>
          <a:lstStyle/>
          <a:p>
            <a:r>
              <a:rPr lang="en-US" sz="1400" dirty="0" smtClean="0">
                <a:solidFill>
                  <a:schemeClr val="tx2"/>
                </a:solidFill>
              </a:rPr>
              <a:t>linear increase</a:t>
            </a:r>
            <a:endParaRPr lang="en-US" sz="1400" dirty="0">
              <a:solidFill>
                <a:schemeClr val="tx2"/>
              </a:solidFill>
            </a:endParaRPr>
          </a:p>
        </p:txBody>
      </p:sp>
      <p:sp>
        <p:nvSpPr>
          <p:cNvPr id="15" name="Oval 14"/>
          <p:cNvSpPr/>
          <p:nvPr/>
        </p:nvSpPr>
        <p:spPr bwMode="auto">
          <a:xfrm rot="19338893">
            <a:off x="3988696" y="2749651"/>
            <a:ext cx="1371600" cy="304800"/>
          </a:xfrm>
          <a:prstGeom prst="ellipse">
            <a:avLst/>
          </a:prstGeom>
          <a:solidFill>
            <a:schemeClr val="accent1">
              <a:alpha val="58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16" name="Right Arrow 15"/>
          <p:cNvSpPr/>
          <p:nvPr/>
        </p:nvSpPr>
        <p:spPr bwMode="auto">
          <a:xfrm>
            <a:off x="5334000" y="2438400"/>
            <a:ext cx="685800" cy="457200"/>
          </a:xfrm>
          <a:prstGeom prst="rightArrow">
            <a:avLst/>
          </a:prstGeom>
          <a:solidFill>
            <a:srgbClr val="22FE7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17" name="TextBox 16"/>
          <p:cNvSpPr txBox="1"/>
          <p:nvPr/>
        </p:nvSpPr>
        <p:spPr>
          <a:xfrm>
            <a:off x="6019800" y="2209800"/>
            <a:ext cx="2725170" cy="954107"/>
          </a:xfrm>
          <a:prstGeom prst="rect">
            <a:avLst/>
          </a:prstGeom>
          <a:noFill/>
        </p:spPr>
        <p:txBody>
          <a:bodyPr wrap="none" rtlCol="0">
            <a:spAutoFit/>
          </a:bodyPr>
          <a:lstStyle/>
          <a:p>
            <a:pPr>
              <a:lnSpc>
                <a:spcPct val="200000"/>
              </a:lnSpc>
              <a:buFont typeface="Arial" pitchFamily="34" charset="0"/>
              <a:buChar char="•"/>
            </a:pPr>
            <a:r>
              <a:rPr lang="en-US" sz="1400" dirty="0" smtClean="0"/>
              <a:t>  4 ALUs consume same power</a:t>
            </a:r>
          </a:p>
          <a:p>
            <a:pPr>
              <a:lnSpc>
                <a:spcPct val="200000"/>
              </a:lnSpc>
              <a:buFont typeface="Arial" pitchFamily="34" charset="0"/>
              <a:buChar char="•"/>
            </a:pPr>
            <a:r>
              <a:rPr lang="en-US" sz="1400" dirty="0" smtClean="0"/>
              <a:t>  SFU consumes more power</a:t>
            </a:r>
            <a:endParaRPr lang="en-US" sz="1400" dirty="0"/>
          </a:p>
        </p:txBody>
      </p:sp>
      <p:sp>
        <p:nvSpPr>
          <p:cNvPr id="18" name="TextBox 17"/>
          <p:cNvSpPr txBox="1"/>
          <p:nvPr/>
        </p:nvSpPr>
        <p:spPr>
          <a:xfrm>
            <a:off x="1828800" y="5029200"/>
            <a:ext cx="1992918" cy="369332"/>
          </a:xfrm>
          <a:prstGeom prst="rect">
            <a:avLst/>
          </a:prstGeom>
          <a:noFill/>
        </p:spPr>
        <p:txBody>
          <a:bodyPr wrap="none" rtlCol="0">
            <a:spAutoFit/>
          </a:bodyPr>
          <a:lstStyle/>
          <a:p>
            <a:r>
              <a:rPr lang="en-US" sz="1800" dirty="0" smtClean="0"/>
              <a:t>5 ADD operations</a:t>
            </a:r>
            <a:endParaRPr lang="en-US" sz="1800" dirty="0"/>
          </a:p>
        </p:txBody>
      </p:sp>
      <p:sp>
        <p:nvSpPr>
          <p:cNvPr id="19" name="Cloud Callout 18"/>
          <p:cNvSpPr/>
          <p:nvPr/>
        </p:nvSpPr>
        <p:spPr bwMode="auto">
          <a:xfrm>
            <a:off x="5257800" y="3733800"/>
            <a:ext cx="2743200" cy="1371600"/>
          </a:xfrm>
          <a:prstGeom prst="cloudCallout">
            <a:avLst>
              <a:gd name="adj1" fmla="val -62165"/>
              <a:gd name="adj2" fmla="val -78676"/>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21" charset="-128"/>
              </a:rPr>
              <a:t>What if SFU performs other</a:t>
            </a:r>
            <a:r>
              <a:rPr kumimoji="0" lang="en-US" sz="1800" b="0" i="0" u="none" strike="noStrike" cap="none" normalizeH="0" dirty="0" smtClean="0">
                <a:ln>
                  <a:noFill/>
                </a:ln>
                <a:solidFill>
                  <a:schemeClr val="tx1"/>
                </a:solidFill>
                <a:effectLst/>
                <a:latin typeface="Arial" charset="0"/>
                <a:ea typeface="ＭＳ Ｐゴシック" pitchFamily="121" charset="-128"/>
              </a:rPr>
              <a:t> operations?</a:t>
            </a:r>
            <a:endParaRPr kumimoji="0" lang="en-US" sz="1800" b="0" i="0" u="none" strike="noStrike" cap="none" normalizeH="0" baseline="0" dirty="0" smtClean="0">
              <a:ln>
                <a:noFill/>
              </a:ln>
              <a:solidFill>
                <a:schemeClr val="tx1"/>
              </a:solidFill>
              <a:effectLst/>
              <a:latin typeface="Arial" charset="0"/>
              <a:ea typeface="ＭＳ Ｐゴシック" pitchFamily="121" charset="-128"/>
            </a:endParaRPr>
          </a:p>
        </p:txBody>
      </p:sp>
      <p:sp>
        <p:nvSpPr>
          <p:cNvPr id="13" name="Slide Number Placeholder 12"/>
          <p:cNvSpPr>
            <a:spLocks noGrp="1"/>
          </p:cNvSpPr>
          <p:nvPr>
            <p:ph type="sldNum" sz="quarter" idx="12"/>
          </p:nvPr>
        </p:nvSpPr>
        <p:spPr/>
        <p:txBody>
          <a:bodyPr/>
          <a:lstStyle/>
          <a:p>
            <a:fld id="{BC3A7D4B-5CDC-47F6-8626-45EF3228D78D}" type="slidenum">
              <a:rPr lang="en-US" smtClean="0"/>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10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blinds(horizontal)">
                                      <p:cBhvr>
                                        <p:cTn id="21" dur="500"/>
                                        <p:tgtEl>
                                          <p:spTgt spid="15"/>
                                        </p:tgtEl>
                                      </p:cBhvr>
                                    </p:animEffect>
                                  </p:childTnLst>
                                </p:cTn>
                              </p:par>
                            </p:childTnLst>
                          </p:cTn>
                        </p:par>
                      </p:childTnLst>
                    </p:cTn>
                  </p:par>
                  <p:par>
                    <p:cTn id="22" fill="hold">
                      <p:stCondLst>
                        <p:cond delay="indefinite"/>
                      </p:stCondLst>
                      <p:childTnLst>
                        <p:par>
                          <p:cTn id="23" fill="hold">
                            <p:stCondLst>
                              <p:cond delay="0"/>
                            </p:stCondLst>
                            <p:childTnLst>
                              <p:par>
                                <p:cTn id="24" presetID="43" presetClass="entr" presetSubtype="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100"/>
                                        <p:tgtEl>
                                          <p:spTgt spid="16"/>
                                        </p:tgtEl>
                                      </p:cBhvr>
                                    </p:animEffect>
                                    <p:anim calcmode="lin" valueType="num">
                                      <p:cBhvr>
                                        <p:cTn id="27" dur="400" fill="hold"/>
                                        <p:tgtEl>
                                          <p:spTgt spid="16"/>
                                        </p:tgtEl>
                                        <p:attrNameLst>
                                          <p:attrName>ppt_x</p:attrName>
                                        </p:attrNameLst>
                                      </p:cBhvr>
                                      <p:tavLst>
                                        <p:tav tm="0">
                                          <p:val>
                                            <p:strVal val="#ppt_x"/>
                                          </p:val>
                                        </p:tav>
                                        <p:tav tm="100000">
                                          <p:val>
                                            <p:strVal val="#ppt_x"/>
                                          </p:val>
                                        </p:tav>
                                      </p:tavLst>
                                    </p:anim>
                                    <p:anim calcmode="lin" valueType="num">
                                      <p:cBhvr>
                                        <p:cTn id="28" dur="400" fill="hold"/>
                                        <p:tgtEl>
                                          <p:spTgt spid="16"/>
                                        </p:tgtEl>
                                        <p:attrNameLst>
                                          <p:attrName>ppt_y</p:attrName>
                                        </p:attrNameLst>
                                      </p:cBhvr>
                                      <p:tavLst>
                                        <p:tav tm="0">
                                          <p:val>
                                            <p:strVal val="#ppt_y+0.31"/>
                                          </p:val>
                                        </p:tav>
                                        <p:tav tm="100000">
                                          <p:val>
                                            <p:strVal val="#ppt_y+0.31"/>
                                          </p:val>
                                        </p:tav>
                                      </p:tavLst>
                                    </p:anim>
                                    <p:anim calcmode="lin" valueType="num">
                                      <p:cBhvr>
                                        <p:cTn id="29" dur="600" decel="50000" fill="hold">
                                          <p:stCondLst>
                                            <p:cond delay="400"/>
                                          </p:stCondLst>
                                        </p:cTn>
                                        <p:tgtEl>
                                          <p:spTgt spid="1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0" dur="600" decel="50000" fill="hold">
                                          <p:stCondLst>
                                            <p:cond delay="400"/>
                                          </p:stCondLst>
                                        </p:cTn>
                                        <p:tgtEl>
                                          <p:spTgt spid="1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31" presetID="43"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100"/>
                                        <p:tgtEl>
                                          <p:spTgt spid="17"/>
                                        </p:tgtEl>
                                      </p:cBhvr>
                                    </p:animEffect>
                                    <p:anim calcmode="lin" valueType="num">
                                      <p:cBhvr>
                                        <p:cTn id="34" dur="400" fill="hold"/>
                                        <p:tgtEl>
                                          <p:spTgt spid="17"/>
                                        </p:tgtEl>
                                        <p:attrNameLst>
                                          <p:attrName>ppt_x</p:attrName>
                                        </p:attrNameLst>
                                      </p:cBhvr>
                                      <p:tavLst>
                                        <p:tav tm="0">
                                          <p:val>
                                            <p:strVal val="#ppt_x"/>
                                          </p:val>
                                        </p:tav>
                                        <p:tav tm="100000">
                                          <p:val>
                                            <p:strVal val="#ppt_x"/>
                                          </p:val>
                                        </p:tav>
                                      </p:tavLst>
                                    </p:anim>
                                    <p:anim calcmode="lin" valueType="num">
                                      <p:cBhvr>
                                        <p:cTn id="35" dur="400" fill="hold"/>
                                        <p:tgtEl>
                                          <p:spTgt spid="17"/>
                                        </p:tgtEl>
                                        <p:attrNameLst>
                                          <p:attrName>ppt_y</p:attrName>
                                        </p:attrNameLst>
                                      </p:cBhvr>
                                      <p:tavLst>
                                        <p:tav tm="0">
                                          <p:val>
                                            <p:strVal val="#ppt_y+0.31"/>
                                          </p:val>
                                        </p:tav>
                                        <p:tav tm="100000">
                                          <p:val>
                                            <p:strVal val="#ppt_y+0.31"/>
                                          </p:val>
                                        </p:tav>
                                      </p:tavLst>
                                    </p:anim>
                                    <p:anim calcmode="lin" valueType="num">
                                      <p:cBhvr>
                                        <p:cTn id="36" dur="600" decel="50000" fill="hold">
                                          <p:stCondLst>
                                            <p:cond delay="400"/>
                                          </p:stCondLst>
                                        </p:cTn>
                                        <p:tgtEl>
                                          <p:spTgt spid="1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7" dur="600" decel="50000" fill="hold">
                                          <p:stCondLst>
                                            <p:cond delay="400"/>
                                          </p:stCondLst>
                                        </p:cTn>
                                        <p:tgtEl>
                                          <p:spTgt spid="1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 calcmode="lin" valueType="num">
                                      <p:cBhvr>
                                        <p:cTn id="42" dur="1000" fill="hold"/>
                                        <p:tgtEl>
                                          <p:spTgt spid="19"/>
                                        </p:tgtEl>
                                        <p:attrNameLst>
                                          <p:attrName>ppt_w</p:attrName>
                                        </p:attrNameLst>
                                      </p:cBhvr>
                                      <p:tavLst>
                                        <p:tav tm="0">
                                          <p:val>
                                            <p:strVal val="#ppt_w*0.70"/>
                                          </p:val>
                                        </p:tav>
                                        <p:tav tm="100000">
                                          <p:val>
                                            <p:strVal val="#ppt_w"/>
                                          </p:val>
                                        </p:tav>
                                      </p:tavLst>
                                    </p:anim>
                                    <p:anim calcmode="lin" valueType="num">
                                      <p:cBhvr>
                                        <p:cTn id="43" dur="1000" fill="hold"/>
                                        <p:tgtEl>
                                          <p:spTgt spid="19"/>
                                        </p:tgtEl>
                                        <p:attrNameLst>
                                          <p:attrName>ppt_h</p:attrName>
                                        </p:attrNameLst>
                                      </p:cBhvr>
                                      <p:tavLst>
                                        <p:tav tm="0">
                                          <p:val>
                                            <p:strVal val="#ppt_h"/>
                                          </p:val>
                                        </p:tav>
                                        <p:tav tm="100000">
                                          <p:val>
                                            <p:strVal val="#ppt_h"/>
                                          </p:val>
                                        </p:tav>
                                      </p:tavLst>
                                    </p:anim>
                                    <p:animEffect transition="in" filter="fade">
                                      <p:cBhvr>
                                        <p:cTn id="44"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animBg="1"/>
      <p:bldP spid="16" grpId="0" animBg="1"/>
      <p:bldP spid="17" grpId="0"/>
      <p:bldP spid="1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dirty="0" smtClean="0"/>
              <a:t>Results – cont’d</a:t>
            </a:r>
            <a:endParaRPr lang="en-US" sz="2400" dirty="0"/>
          </a:p>
        </p:txBody>
      </p:sp>
      <p:sp>
        <p:nvSpPr>
          <p:cNvPr id="5" name="Oval 4"/>
          <p:cNvSpPr/>
          <p:nvPr/>
        </p:nvSpPr>
        <p:spPr bwMode="auto">
          <a:xfrm>
            <a:off x="1676400" y="4495800"/>
            <a:ext cx="2057400" cy="533400"/>
          </a:xfrm>
          <a:prstGeom prst="ellipse">
            <a:avLst/>
          </a:prstGeom>
          <a:solidFill>
            <a:schemeClr val="accent6">
              <a:lumMod val="40000"/>
              <a:lumOff val="60000"/>
              <a:alpha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6" name="TextBox 5"/>
          <p:cNvSpPr txBox="1"/>
          <p:nvPr/>
        </p:nvSpPr>
        <p:spPr>
          <a:xfrm>
            <a:off x="1219200" y="5181600"/>
            <a:ext cx="5069016" cy="338554"/>
          </a:xfrm>
          <a:prstGeom prst="rect">
            <a:avLst/>
          </a:prstGeom>
          <a:noFill/>
        </p:spPr>
        <p:txBody>
          <a:bodyPr wrap="none" rtlCol="0">
            <a:spAutoFit/>
          </a:bodyPr>
          <a:lstStyle/>
          <a:p>
            <a:pPr>
              <a:buFont typeface="Arial" pitchFamily="34" charset="0"/>
              <a:buChar char="•"/>
            </a:pPr>
            <a:r>
              <a:rPr lang="en-US" sz="1600" dirty="0" smtClean="0"/>
              <a:t>  SFU consume identical power regardless of op type</a:t>
            </a:r>
            <a:endParaRPr lang="en-US" sz="1600" dirty="0"/>
          </a:p>
        </p:txBody>
      </p:sp>
      <p:pic>
        <p:nvPicPr>
          <p:cNvPr id="7" name="Picture 6" descr="test20difficult.jpg"/>
          <p:cNvPicPr>
            <a:picLocks noChangeAspect="1"/>
          </p:cNvPicPr>
          <p:nvPr/>
        </p:nvPicPr>
        <p:blipFill>
          <a:blip r:embed="rId3" cstate="print"/>
          <a:stretch>
            <a:fillRect/>
          </a:stretch>
        </p:blipFill>
        <p:spPr>
          <a:xfrm>
            <a:off x="6629400" y="3276600"/>
            <a:ext cx="1711960" cy="1828800"/>
          </a:xfrm>
          <a:prstGeom prst="rect">
            <a:avLst/>
          </a:prstGeom>
        </p:spPr>
      </p:pic>
      <p:sp>
        <p:nvSpPr>
          <p:cNvPr id="9" name="Cloud Callout 8"/>
          <p:cNvSpPr/>
          <p:nvPr/>
        </p:nvSpPr>
        <p:spPr bwMode="auto">
          <a:xfrm>
            <a:off x="6553200" y="2286000"/>
            <a:ext cx="2133600" cy="838200"/>
          </a:xfrm>
          <a:prstGeom prst="cloudCallout">
            <a:avLst>
              <a:gd name="adj1" fmla="val 8159"/>
              <a:gd name="adj2" fmla="val 61462"/>
            </a:avLst>
          </a:prstGeom>
          <a:solidFill>
            <a:schemeClr val="tx2">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600" dirty="0" smtClean="0"/>
              <a:t>Can we save energy?</a:t>
            </a:r>
            <a:endParaRPr kumimoji="0" lang="en-US" sz="1600" b="0" i="0" u="none" strike="noStrike" cap="none" normalizeH="0" baseline="0" dirty="0" smtClean="0">
              <a:ln>
                <a:noFill/>
              </a:ln>
              <a:solidFill>
                <a:schemeClr val="tx1"/>
              </a:solidFill>
              <a:effectLst/>
              <a:latin typeface="Arial" charset="0"/>
              <a:ea typeface="ＭＳ Ｐゴシック" pitchFamily="121" charset="-128"/>
            </a:endParaRPr>
          </a:p>
        </p:txBody>
      </p:sp>
      <p:sp>
        <p:nvSpPr>
          <p:cNvPr id="8" name="Slide Number Placeholder 7"/>
          <p:cNvSpPr>
            <a:spLocks noGrp="1"/>
          </p:cNvSpPr>
          <p:nvPr>
            <p:ph type="sldNum" sz="quarter" idx="12"/>
          </p:nvPr>
        </p:nvSpPr>
        <p:spPr/>
        <p:txBody>
          <a:bodyPr/>
          <a:lstStyle/>
          <a:p>
            <a:fld id="{BC3A7D4B-5CDC-47F6-8626-45EF3228D78D}" type="slidenum">
              <a:rPr lang="en-US" smtClean="0"/>
              <a:pPr/>
              <a:t>15</a:t>
            </a:fld>
            <a:endParaRPr lang="en-US"/>
          </a:p>
        </p:txBody>
      </p:sp>
      <p:graphicFrame>
        <p:nvGraphicFramePr>
          <p:cNvPr id="10" name="Chart 9"/>
          <p:cNvGraphicFramePr/>
          <p:nvPr/>
        </p:nvGraphicFramePr>
        <p:xfrm>
          <a:off x="1143000" y="2133600"/>
          <a:ext cx="4953000" cy="303094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500"/>
                                        <p:tgtEl>
                                          <p:spTgt spid="7"/>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dissolve">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dirty="0" smtClean="0"/>
              <a:t>Results – cont’d</a:t>
            </a:r>
            <a:endParaRPr lang="en-US" sz="2400" dirty="0"/>
          </a:p>
        </p:txBody>
      </p:sp>
      <p:sp>
        <p:nvSpPr>
          <p:cNvPr id="4" name="TextBox 3"/>
          <p:cNvSpPr txBox="1"/>
          <p:nvPr/>
        </p:nvSpPr>
        <p:spPr>
          <a:xfrm>
            <a:off x="914400" y="2133600"/>
            <a:ext cx="4907113" cy="1200329"/>
          </a:xfrm>
          <a:prstGeom prst="rect">
            <a:avLst/>
          </a:prstGeom>
          <a:noFill/>
        </p:spPr>
        <p:txBody>
          <a:bodyPr wrap="none" rtlCol="0">
            <a:spAutoFit/>
          </a:bodyPr>
          <a:lstStyle/>
          <a:p>
            <a:pPr>
              <a:lnSpc>
                <a:spcPct val="200000"/>
              </a:lnSpc>
              <a:buFont typeface="Arial" pitchFamily="34" charset="0"/>
              <a:buChar char="•"/>
            </a:pPr>
            <a:r>
              <a:rPr lang="en-US" sz="1800" dirty="0" smtClean="0"/>
              <a:t>  Reducing the usage of SFU can save power</a:t>
            </a:r>
          </a:p>
          <a:p>
            <a:pPr>
              <a:lnSpc>
                <a:spcPct val="200000"/>
              </a:lnSpc>
              <a:buFont typeface="Arial" pitchFamily="34" charset="0"/>
              <a:buChar char="•"/>
            </a:pPr>
            <a:r>
              <a:rPr lang="en-US" sz="1800" dirty="0" smtClean="0"/>
              <a:t>  Performance will be degraded</a:t>
            </a:r>
          </a:p>
        </p:txBody>
      </p:sp>
      <p:graphicFrame>
        <p:nvGraphicFramePr>
          <p:cNvPr id="5" name="Chart 4"/>
          <p:cNvGraphicFramePr/>
          <p:nvPr/>
        </p:nvGraphicFramePr>
        <p:xfrm>
          <a:off x="1066800" y="3429000"/>
          <a:ext cx="4267200" cy="2560320"/>
        </p:xfrm>
        <a:graphic>
          <a:graphicData uri="http://schemas.openxmlformats.org/drawingml/2006/chart">
            <c:chart xmlns:c="http://schemas.openxmlformats.org/drawingml/2006/chart" xmlns:r="http://schemas.openxmlformats.org/officeDocument/2006/relationships" r:id="rId3"/>
          </a:graphicData>
        </a:graphic>
      </p:graphicFrame>
      <p:sp>
        <p:nvSpPr>
          <p:cNvPr id="6" name="Oval 5"/>
          <p:cNvSpPr/>
          <p:nvPr/>
        </p:nvSpPr>
        <p:spPr bwMode="auto">
          <a:xfrm>
            <a:off x="2667000" y="4038600"/>
            <a:ext cx="838200" cy="322385"/>
          </a:xfrm>
          <a:prstGeom prst="ellipse">
            <a:avLst/>
          </a:prstGeom>
          <a:solidFill>
            <a:schemeClr val="tx2">
              <a:lumMod val="60000"/>
              <a:lumOff val="40000"/>
              <a:alpha val="56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7" name="Right Arrow 6"/>
          <p:cNvSpPr/>
          <p:nvPr/>
        </p:nvSpPr>
        <p:spPr bwMode="auto">
          <a:xfrm>
            <a:off x="5486400" y="4267200"/>
            <a:ext cx="685800" cy="381000"/>
          </a:xfrm>
          <a:prstGeom prst="rightArrow">
            <a:avLst/>
          </a:prstGeom>
          <a:solidFill>
            <a:srgbClr val="24FC7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8" name="Oval 7"/>
          <p:cNvSpPr/>
          <p:nvPr/>
        </p:nvSpPr>
        <p:spPr bwMode="auto">
          <a:xfrm>
            <a:off x="3581400" y="4038600"/>
            <a:ext cx="838200" cy="322385"/>
          </a:xfrm>
          <a:prstGeom prst="ellipse">
            <a:avLst/>
          </a:prstGeom>
          <a:solidFill>
            <a:schemeClr val="tx2">
              <a:lumMod val="60000"/>
              <a:lumOff val="40000"/>
              <a:alpha val="56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9" name="TextBox 8"/>
          <p:cNvSpPr txBox="1"/>
          <p:nvPr/>
        </p:nvSpPr>
        <p:spPr>
          <a:xfrm>
            <a:off x="6189116" y="3505200"/>
            <a:ext cx="2650084" cy="830997"/>
          </a:xfrm>
          <a:prstGeom prst="rect">
            <a:avLst/>
          </a:prstGeom>
          <a:noFill/>
          <a:ln>
            <a:solidFill>
              <a:schemeClr val="tx1"/>
            </a:solidFill>
          </a:ln>
        </p:spPr>
        <p:txBody>
          <a:bodyPr wrap="none" rtlCol="0">
            <a:spAutoFit/>
          </a:bodyPr>
          <a:lstStyle/>
          <a:p>
            <a:pPr>
              <a:buFont typeface="Arial" pitchFamily="34" charset="0"/>
              <a:buChar char="•"/>
            </a:pPr>
            <a:r>
              <a:rPr lang="en-US" sz="1600" dirty="0" smtClean="0"/>
              <a:t>  Power reduction can</a:t>
            </a:r>
          </a:p>
          <a:p>
            <a:r>
              <a:rPr lang="en-US" sz="1600" dirty="0" smtClean="0"/>
              <a:t>   not compensate the </a:t>
            </a:r>
          </a:p>
          <a:p>
            <a:r>
              <a:rPr lang="en-US" sz="1600" dirty="0" smtClean="0"/>
              <a:t>   performance degradation</a:t>
            </a:r>
          </a:p>
        </p:txBody>
      </p:sp>
      <p:sp>
        <p:nvSpPr>
          <p:cNvPr id="10" name="TextBox 9"/>
          <p:cNvSpPr txBox="1"/>
          <p:nvPr/>
        </p:nvSpPr>
        <p:spPr>
          <a:xfrm>
            <a:off x="6189116" y="4724400"/>
            <a:ext cx="2649956" cy="830997"/>
          </a:xfrm>
          <a:prstGeom prst="rect">
            <a:avLst/>
          </a:prstGeom>
          <a:noFill/>
          <a:ln>
            <a:solidFill>
              <a:schemeClr val="tx1"/>
            </a:solidFill>
          </a:ln>
        </p:spPr>
        <p:txBody>
          <a:bodyPr wrap="none" rtlCol="0">
            <a:spAutoFit/>
          </a:bodyPr>
          <a:lstStyle/>
          <a:p>
            <a:pPr>
              <a:buFont typeface="Arial" pitchFamily="34" charset="0"/>
              <a:buChar char="•"/>
            </a:pPr>
            <a:r>
              <a:rPr lang="en-US" sz="1600" dirty="0" smtClean="0"/>
              <a:t>  SFU power should be</a:t>
            </a:r>
          </a:p>
          <a:p>
            <a:r>
              <a:rPr lang="en-US" sz="1600" dirty="0" smtClean="0"/>
              <a:t>    Further decreased</a:t>
            </a:r>
          </a:p>
          <a:p>
            <a:r>
              <a:rPr lang="en-US" sz="1600" dirty="0" smtClean="0"/>
              <a:t>   (reducing idle power, etc)</a:t>
            </a:r>
          </a:p>
        </p:txBody>
      </p:sp>
      <p:sp>
        <p:nvSpPr>
          <p:cNvPr id="11" name="Slide Number Placeholder 10"/>
          <p:cNvSpPr>
            <a:spLocks noGrp="1"/>
          </p:cNvSpPr>
          <p:nvPr>
            <p:ph type="sldNum" sz="quarter" idx="12"/>
          </p:nvPr>
        </p:nvSpPr>
        <p:spPr/>
        <p:txBody>
          <a:bodyPr/>
          <a:lstStyle/>
          <a:p>
            <a:fld id="{BC3A7D4B-5CDC-47F6-8626-45EF3228D78D}"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linds(horizontal)">
                                      <p:cBhvr>
                                        <p:cTn id="20" dur="500"/>
                                        <p:tgtEl>
                                          <p:spTgt spid="7"/>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linds(horizont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blinds(horizontal)">
                                      <p:cBhvr>
                                        <p:cTn id="2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P spid="7" grpId="0" animBg="1"/>
      <p:bldP spid="8" grpId="0" animBg="1"/>
      <p:bldP spid="9"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dirty="0" smtClean="0"/>
              <a:t>Hardware and Software optimization</a:t>
            </a:r>
            <a:endParaRPr lang="en-US" sz="2400" dirty="0"/>
          </a:p>
        </p:txBody>
      </p:sp>
      <p:sp>
        <p:nvSpPr>
          <p:cNvPr id="3" name="Content Placeholder 2"/>
          <p:cNvSpPr>
            <a:spLocks noGrp="1"/>
          </p:cNvSpPr>
          <p:nvPr>
            <p:ph idx="1"/>
          </p:nvPr>
        </p:nvSpPr>
        <p:spPr/>
        <p:txBody>
          <a:bodyPr/>
          <a:lstStyle/>
          <a:p>
            <a:pPr>
              <a:lnSpc>
                <a:spcPct val="150000"/>
              </a:lnSpc>
            </a:pPr>
            <a:r>
              <a:rPr lang="en-US" sz="2400" dirty="0" smtClean="0"/>
              <a:t>Performance</a:t>
            </a:r>
          </a:p>
          <a:p>
            <a:pPr lvl="1">
              <a:lnSpc>
                <a:spcPct val="150000"/>
              </a:lnSpc>
            </a:pPr>
            <a:r>
              <a:rPr lang="en-US" sz="2000" dirty="0" smtClean="0"/>
              <a:t>Enhance special components (</a:t>
            </a:r>
            <a:r>
              <a:rPr lang="en-US" sz="2000" dirty="0" err="1" smtClean="0"/>
              <a:t>Completepath</a:t>
            </a:r>
            <a:r>
              <a:rPr lang="en-US" sz="2000" dirty="0" smtClean="0"/>
              <a:t> &amp; </a:t>
            </a:r>
            <a:r>
              <a:rPr lang="en-US" sz="2000" dirty="0" err="1" smtClean="0"/>
              <a:t>Fastpath</a:t>
            </a:r>
            <a:r>
              <a:rPr lang="en-US" sz="2000" dirty="0" smtClean="0"/>
              <a:t>)</a:t>
            </a:r>
          </a:p>
          <a:p>
            <a:pPr lvl="1">
              <a:lnSpc>
                <a:spcPct val="150000"/>
              </a:lnSpc>
            </a:pPr>
            <a:r>
              <a:rPr lang="en-US" sz="2000" dirty="0" smtClean="0"/>
              <a:t>Efficiently use data fetched from global memory</a:t>
            </a:r>
          </a:p>
          <a:p>
            <a:pPr lvl="1">
              <a:lnSpc>
                <a:spcPct val="150000"/>
              </a:lnSpc>
            </a:pPr>
            <a:r>
              <a:rPr lang="en-US" sz="2000" dirty="0" smtClean="0"/>
              <a:t>Make best use of the </a:t>
            </a:r>
            <a:r>
              <a:rPr lang="en-US" sz="2000" dirty="0" err="1" smtClean="0"/>
              <a:t>FastPath</a:t>
            </a:r>
            <a:endParaRPr lang="en-US" sz="2000" dirty="0" smtClean="0"/>
          </a:p>
          <a:p>
            <a:pPr>
              <a:lnSpc>
                <a:spcPct val="150000"/>
              </a:lnSpc>
            </a:pPr>
            <a:r>
              <a:rPr lang="en-US" sz="2400" dirty="0" smtClean="0"/>
              <a:t>Power/Energy</a:t>
            </a:r>
          </a:p>
          <a:p>
            <a:pPr lvl="1">
              <a:lnSpc>
                <a:spcPct val="150000"/>
              </a:lnSpc>
            </a:pPr>
            <a:r>
              <a:rPr lang="en-US" sz="2000" dirty="0" smtClean="0"/>
              <a:t>Optimize SFU to reduce its power consumption</a:t>
            </a:r>
          </a:p>
          <a:p>
            <a:pPr lvl="1">
              <a:lnSpc>
                <a:spcPct val="150000"/>
              </a:lnSpc>
            </a:pPr>
            <a:r>
              <a:rPr lang="en-US" sz="2000" dirty="0" smtClean="0"/>
              <a:t>Appropriately tuning work-flow to reduce SFU usage</a:t>
            </a:r>
          </a:p>
          <a:p>
            <a:endParaRPr lang="en-US" dirty="0"/>
          </a:p>
        </p:txBody>
      </p:sp>
      <p:sp>
        <p:nvSpPr>
          <p:cNvPr id="4" name="Slide Number Placeholder 3"/>
          <p:cNvSpPr>
            <a:spLocks noGrp="1"/>
          </p:cNvSpPr>
          <p:nvPr>
            <p:ph type="sldNum" sz="quarter" idx="12"/>
          </p:nvPr>
        </p:nvSpPr>
        <p:spPr/>
        <p:txBody>
          <a:bodyPr/>
          <a:lstStyle/>
          <a:p>
            <a:fld id="{BC3A7D4B-5CDC-47F6-8626-45EF3228D78D}"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dirty="0" smtClean="0"/>
              <a:t>Summary</a:t>
            </a:r>
            <a:endParaRPr lang="en-US" sz="2400" dirty="0"/>
          </a:p>
        </p:txBody>
      </p:sp>
      <p:sp>
        <p:nvSpPr>
          <p:cNvPr id="3" name="Content Placeholder 2"/>
          <p:cNvSpPr>
            <a:spLocks noGrp="1"/>
          </p:cNvSpPr>
          <p:nvPr>
            <p:ph idx="1"/>
          </p:nvPr>
        </p:nvSpPr>
        <p:spPr>
          <a:xfrm>
            <a:off x="685800" y="2133600"/>
            <a:ext cx="7772400" cy="3962400"/>
          </a:xfrm>
        </p:spPr>
        <p:txBody>
          <a:bodyPr/>
          <a:lstStyle/>
          <a:p>
            <a:pPr>
              <a:lnSpc>
                <a:spcPct val="130000"/>
              </a:lnSpc>
            </a:pPr>
            <a:r>
              <a:rPr lang="en-US" sz="2000" dirty="0" smtClean="0"/>
              <a:t>Performance Characterization</a:t>
            </a:r>
          </a:p>
          <a:p>
            <a:pPr lvl="1">
              <a:lnSpc>
                <a:spcPct val="130000"/>
              </a:lnSpc>
            </a:pPr>
            <a:r>
              <a:rPr lang="en-US" sz="1800" dirty="0" smtClean="0"/>
              <a:t>Relative importance of different metrics</a:t>
            </a:r>
          </a:p>
          <a:p>
            <a:pPr lvl="1">
              <a:lnSpc>
                <a:spcPct val="130000"/>
              </a:lnSpc>
            </a:pPr>
            <a:r>
              <a:rPr lang="en-US" sz="1800" dirty="0" smtClean="0"/>
              <a:t>Partial dependence between the throughput and metrics</a:t>
            </a:r>
          </a:p>
          <a:p>
            <a:pPr>
              <a:lnSpc>
                <a:spcPct val="130000"/>
              </a:lnSpc>
            </a:pPr>
            <a:r>
              <a:rPr lang="en-US" sz="2000" dirty="0" smtClean="0"/>
              <a:t>Analysis on Power consumption</a:t>
            </a:r>
          </a:p>
          <a:p>
            <a:pPr lvl="1">
              <a:lnSpc>
                <a:spcPct val="130000"/>
              </a:lnSpc>
            </a:pPr>
            <a:r>
              <a:rPr lang="en-US" sz="1800" dirty="0" smtClean="0"/>
              <a:t>Find out variables that pose significant impact on GPU power</a:t>
            </a:r>
          </a:p>
          <a:p>
            <a:pPr lvl="1">
              <a:lnSpc>
                <a:spcPct val="130000"/>
              </a:lnSpc>
            </a:pPr>
            <a:r>
              <a:rPr lang="en-US" sz="1800" dirty="0" smtClean="0"/>
              <a:t>Study the difference between FUs in the VLIW</a:t>
            </a:r>
          </a:p>
          <a:p>
            <a:pPr>
              <a:lnSpc>
                <a:spcPct val="130000"/>
              </a:lnSpc>
            </a:pPr>
            <a:r>
              <a:rPr lang="en-US" sz="2000" dirty="0" smtClean="0"/>
              <a:t>Extracting instructive principles</a:t>
            </a:r>
          </a:p>
          <a:p>
            <a:pPr lvl="1">
              <a:lnSpc>
                <a:spcPct val="130000"/>
              </a:lnSpc>
            </a:pPr>
            <a:r>
              <a:rPr lang="en-US" sz="1800" dirty="0" smtClean="0"/>
              <a:t>Propose possible solutions for performance optimization and energy saving</a:t>
            </a:r>
          </a:p>
        </p:txBody>
      </p:sp>
      <p:sp>
        <p:nvSpPr>
          <p:cNvPr id="4" name="Slide Number Placeholder 3"/>
          <p:cNvSpPr>
            <a:spLocks noGrp="1"/>
          </p:cNvSpPr>
          <p:nvPr>
            <p:ph type="sldNum" sz="quarter" idx="12"/>
          </p:nvPr>
        </p:nvSpPr>
        <p:spPr/>
        <p:txBody>
          <a:bodyPr/>
          <a:lstStyle/>
          <a:p>
            <a:fld id="{BC3A7D4B-5CDC-47F6-8626-45EF3228D78D}"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4600" y="2362200"/>
            <a:ext cx="3993402"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Thanks!</a:t>
            </a:r>
          </a:p>
          <a:p>
            <a:pPr algn="ctr"/>
            <a:r>
              <a:rPr lang="en-US"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Questions?</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3" name="Slide Number Placeholder 2"/>
          <p:cNvSpPr>
            <a:spLocks noGrp="1"/>
          </p:cNvSpPr>
          <p:nvPr>
            <p:ph type="sldNum" sz="quarter" idx="12"/>
          </p:nvPr>
        </p:nvSpPr>
        <p:spPr/>
        <p:txBody>
          <a:bodyPr/>
          <a:lstStyle/>
          <a:p>
            <a:fld id="{BC3A7D4B-5CDC-47F6-8626-45EF3228D78D}"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19200"/>
            <a:ext cx="7772400" cy="838200"/>
          </a:xfrm>
        </p:spPr>
        <p:txBody>
          <a:bodyPr/>
          <a:lstStyle/>
          <a:p>
            <a:pPr algn="l"/>
            <a:r>
              <a:rPr lang="en-US" sz="2000" b="1" dirty="0" smtClean="0"/>
              <a:t>GPUs are important nowadays</a:t>
            </a:r>
            <a:endParaRPr lang="en-US" sz="2000" b="1" dirty="0"/>
          </a:p>
        </p:txBody>
      </p:sp>
      <p:sp>
        <p:nvSpPr>
          <p:cNvPr id="12" name="TextBox 11"/>
          <p:cNvSpPr txBox="1"/>
          <p:nvPr/>
        </p:nvSpPr>
        <p:spPr>
          <a:xfrm>
            <a:off x="5257800" y="2057400"/>
            <a:ext cx="3581400" cy="984885"/>
          </a:xfrm>
          <a:prstGeom prst="rect">
            <a:avLst/>
          </a:prstGeom>
          <a:noFill/>
        </p:spPr>
        <p:txBody>
          <a:bodyPr wrap="square" rtlCol="0">
            <a:spAutoFit/>
          </a:bodyPr>
          <a:lstStyle/>
          <a:p>
            <a:pPr>
              <a:buFont typeface="Arial" pitchFamily="34" charset="0"/>
              <a:buChar char="•"/>
            </a:pPr>
            <a:r>
              <a:rPr lang="en-US" sz="1600" dirty="0" smtClean="0"/>
              <a:t>  Entertainment  </a:t>
            </a:r>
          </a:p>
          <a:p>
            <a:pPr lvl="1">
              <a:lnSpc>
                <a:spcPct val="150000"/>
              </a:lnSpc>
              <a:buFont typeface="Arial" pitchFamily="34" charset="0"/>
              <a:buChar char="•"/>
            </a:pPr>
            <a:r>
              <a:rPr lang="en-US" sz="1400" dirty="0" smtClean="0"/>
              <a:t>  Sophisticated computer games</a:t>
            </a:r>
          </a:p>
          <a:p>
            <a:pPr lvl="1">
              <a:lnSpc>
                <a:spcPct val="150000"/>
              </a:lnSpc>
              <a:buFont typeface="Arial" pitchFamily="34" charset="0"/>
              <a:buChar char="•"/>
            </a:pPr>
            <a:r>
              <a:rPr lang="en-US" sz="1400" dirty="0" smtClean="0"/>
              <a:t>  High Definition Videos</a:t>
            </a:r>
            <a:endParaRPr lang="en-US" sz="1400" dirty="0"/>
          </a:p>
        </p:txBody>
      </p:sp>
      <p:pic>
        <p:nvPicPr>
          <p:cNvPr id="16" name="Picture 15" descr="game2.jpg"/>
          <p:cNvPicPr>
            <a:picLocks noChangeAspect="1"/>
          </p:cNvPicPr>
          <p:nvPr/>
        </p:nvPicPr>
        <p:blipFill>
          <a:blip r:embed="rId3" cstate="print"/>
          <a:stretch>
            <a:fillRect/>
          </a:stretch>
        </p:blipFill>
        <p:spPr>
          <a:xfrm>
            <a:off x="457200" y="2057400"/>
            <a:ext cx="1845733" cy="1328928"/>
          </a:xfrm>
          <a:prstGeom prst="rect">
            <a:avLst/>
          </a:prstGeom>
        </p:spPr>
      </p:pic>
      <p:pic>
        <p:nvPicPr>
          <p:cNvPr id="17" name="Picture 16" descr="hdv.jpg"/>
          <p:cNvPicPr>
            <a:picLocks noChangeAspect="1"/>
          </p:cNvPicPr>
          <p:nvPr/>
        </p:nvPicPr>
        <p:blipFill>
          <a:blip r:embed="rId4" cstate="print"/>
          <a:stretch>
            <a:fillRect/>
          </a:stretch>
        </p:blipFill>
        <p:spPr>
          <a:xfrm>
            <a:off x="2514599" y="2057400"/>
            <a:ext cx="2209801" cy="1295400"/>
          </a:xfrm>
          <a:prstGeom prst="rect">
            <a:avLst/>
          </a:prstGeom>
        </p:spPr>
      </p:pic>
      <p:pic>
        <p:nvPicPr>
          <p:cNvPr id="19" name="Picture 18" descr="dna-sequencing.jpg"/>
          <p:cNvPicPr>
            <a:picLocks noChangeAspect="1"/>
          </p:cNvPicPr>
          <p:nvPr/>
        </p:nvPicPr>
        <p:blipFill>
          <a:blip r:embed="rId5" cstate="print"/>
          <a:stretch>
            <a:fillRect/>
          </a:stretch>
        </p:blipFill>
        <p:spPr>
          <a:xfrm>
            <a:off x="381000" y="4110722"/>
            <a:ext cx="1327254" cy="1295400"/>
          </a:xfrm>
          <a:prstGeom prst="rect">
            <a:avLst/>
          </a:prstGeom>
        </p:spPr>
      </p:pic>
      <p:pic>
        <p:nvPicPr>
          <p:cNvPr id="21" name="Picture 20" descr="weather_forecast.gif"/>
          <p:cNvPicPr>
            <a:picLocks noChangeAspect="1"/>
          </p:cNvPicPr>
          <p:nvPr/>
        </p:nvPicPr>
        <p:blipFill>
          <a:blip r:embed="rId6" cstate="print"/>
          <a:stretch>
            <a:fillRect/>
          </a:stretch>
        </p:blipFill>
        <p:spPr>
          <a:xfrm>
            <a:off x="1905000" y="4110722"/>
            <a:ext cx="1727200" cy="1295400"/>
          </a:xfrm>
          <a:prstGeom prst="rect">
            <a:avLst/>
          </a:prstGeom>
        </p:spPr>
      </p:pic>
      <p:pic>
        <p:nvPicPr>
          <p:cNvPr id="22" name="Picture 21" descr="milky-way-map_atlas-of-the-universe.jpg"/>
          <p:cNvPicPr>
            <a:picLocks noChangeAspect="1"/>
          </p:cNvPicPr>
          <p:nvPr/>
        </p:nvPicPr>
        <p:blipFill>
          <a:blip r:embed="rId7" cstate="print"/>
          <a:stretch>
            <a:fillRect/>
          </a:stretch>
        </p:blipFill>
        <p:spPr>
          <a:xfrm>
            <a:off x="3810000" y="4110722"/>
            <a:ext cx="1223278" cy="1299478"/>
          </a:xfrm>
          <a:prstGeom prst="rect">
            <a:avLst/>
          </a:prstGeom>
        </p:spPr>
      </p:pic>
      <p:sp>
        <p:nvSpPr>
          <p:cNvPr id="23" name="TextBox 22"/>
          <p:cNvSpPr txBox="1"/>
          <p:nvPr/>
        </p:nvSpPr>
        <p:spPr>
          <a:xfrm>
            <a:off x="5257800" y="4038600"/>
            <a:ext cx="3581400" cy="1631216"/>
          </a:xfrm>
          <a:prstGeom prst="rect">
            <a:avLst/>
          </a:prstGeom>
          <a:noFill/>
        </p:spPr>
        <p:txBody>
          <a:bodyPr wrap="square" rtlCol="0">
            <a:spAutoFit/>
          </a:bodyPr>
          <a:lstStyle/>
          <a:p>
            <a:pPr>
              <a:buFont typeface="Arial" pitchFamily="34" charset="0"/>
              <a:buChar char="•"/>
            </a:pPr>
            <a:r>
              <a:rPr lang="en-US" sz="1600" dirty="0" smtClean="0"/>
              <a:t>  Scientific Computation  </a:t>
            </a:r>
          </a:p>
          <a:p>
            <a:pPr lvl="1">
              <a:lnSpc>
                <a:spcPct val="150000"/>
              </a:lnSpc>
              <a:buFont typeface="Arial" pitchFamily="34" charset="0"/>
              <a:buChar char="•"/>
            </a:pPr>
            <a:r>
              <a:rPr lang="en-US" sz="1400" dirty="0" smtClean="0"/>
              <a:t>  Biology</a:t>
            </a:r>
          </a:p>
          <a:p>
            <a:pPr lvl="1">
              <a:lnSpc>
                <a:spcPct val="150000"/>
              </a:lnSpc>
              <a:buFont typeface="Arial" pitchFamily="34" charset="0"/>
              <a:buChar char="•"/>
            </a:pPr>
            <a:r>
              <a:rPr lang="en-US" sz="1400" dirty="0" smtClean="0"/>
              <a:t>  </a:t>
            </a:r>
            <a:r>
              <a:rPr lang="en-US" sz="1400" dirty="0" err="1" smtClean="0"/>
              <a:t>Aerography</a:t>
            </a:r>
            <a:endParaRPr lang="en-US" sz="1400" dirty="0" smtClean="0"/>
          </a:p>
          <a:p>
            <a:pPr lvl="1">
              <a:lnSpc>
                <a:spcPct val="150000"/>
              </a:lnSpc>
              <a:buFont typeface="Arial" pitchFamily="34" charset="0"/>
              <a:buChar char="•"/>
            </a:pPr>
            <a:r>
              <a:rPr lang="en-US" sz="1400" dirty="0" smtClean="0"/>
              <a:t>  Astronomy</a:t>
            </a:r>
          </a:p>
          <a:p>
            <a:pPr lvl="1">
              <a:lnSpc>
                <a:spcPct val="150000"/>
              </a:lnSpc>
              <a:buFont typeface="Arial" pitchFamily="34" charset="0"/>
              <a:buChar char="•"/>
            </a:pPr>
            <a:r>
              <a:rPr lang="en-US" sz="1400" dirty="0" smtClean="0"/>
              <a:t>  Lots of …..</a:t>
            </a:r>
            <a:endParaRPr lang="en-US" sz="1400" dirty="0"/>
          </a:p>
        </p:txBody>
      </p:sp>
      <p:pic>
        <p:nvPicPr>
          <p:cNvPr id="24" name="Picture 23" descr="climbing.jpg"/>
          <p:cNvPicPr>
            <a:picLocks noChangeAspect="1"/>
          </p:cNvPicPr>
          <p:nvPr/>
        </p:nvPicPr>
        <p:blipFill>
          <a:blip r:embed="rId8" cstate="print"/>
          <a:stretch>
            <a:fillRect/>
          </a:stretch>
        </p:blipFill>
        <p:spPr>
          <a:xfrm>
            <a:off x="5105400" y="2438400"/>
            <a:ext cx="3810000" cy="2533650"/>
          </a:xfrm>
          <a:prstGeom prst="rect">
            <a:avLst/>
          </a:prstGeom>
        </p:spPr>
      </p:pic>
      <p:sp>
        <p:nvSpPr>
          <p:cNvPr id="25" name="TextBox 24"/>
          <p:cNvSpPr txBox="1"/>
          <p:nvPr/>
        </p:nvSpPr>
        <p:spPr>
          <a:xfrm>
            <a:off x="5638800" y="3048000"/>
            <a:ext cx="514885" cy="338554"/>
          </a:xfrm>
          <a:prstGeom prst="rect">
            <a:avLst/>
          </a:prstGeom>
          <a:noFill/>
        </p:spPr>
        <p:txBody>
          <a:bodyPr wrap="none" rtlCol="0">
            <a:spAutoFit/>
          </a:bodyPr>
          <a:lstStyle/>
          <a:p>
            <a:r>
              <a:rPr lang="en-US" sz="1600" dirty="0" err="1" smtClean="0">
                <a:latin typeface="MV Boli" pitchFamily="2" charset="0"/>
                <a:cs typeface="MV Boli" pitchFamily="2" charset="0"/>
              </a:rPr>
              <a:t>cpu</a:t>
            </a:r>
            <a:endParaRPr lang="en-US" sz="1600" dirty="0">
              <a:latin typeface="MV Boli" pitchFamily="2" charset="0"/>
              <a:cs typeface="MV Boli" pitchFamily="2" charset="0"/>
            </a:endParaRPr>
          </a:p>
        </p:txBody>
      </p:sp>
      <p:sp>
        <p:nvSpPr>
          <p:cNvPr id="26" name="TextBox 25"/>
          <p:cNvSpPr txBox="1"/>
          <p:nvPr/>
        </p:nvSpPr>
        <p:spPr>
          <a:xfrm>
            <a:off x="6781800" y="2438400"/>
            <a:ext cx="553357" cy="338554"/>
          </a:xfrm>
          <a:prstGeom prst="rect">
            <a:avLst/>
          </a:prstGeom>
          <a:noFill/>
        </p:spPr>
        <p:txBody>
          <a:bodyPr wrap="none" rtlCol="0">
            <a:spAutoFit/>
          </a:bodyPr>
          <a:lstStyle/>
          <a:p>
            <a:r>
              <a:rPr lang="en-US" sz="1600" dirty="0" err="1" smtClean="0">
                <a:latin typeface="MV Boli" pitchFamily="2" charset="0"/>
                <a:cs typeface="MV Boli" pitchFamily="2" charset="0"/>
              </a:rPr>
              <a:t>Gpu</a:t>
            </a:r>
            <a:endParaRPr lang="en-US" sz="1600" dirty="0">
              <a:latin typeface="MV Boli" pitchFamily="2" charset="0"/>
              <a:cs typeface="MV Boli" pitchFamily="2" charset="0"/>
            </a:endParaRPr>
          </a:p>
        </p:txBody>
      </p:sp>
      <p:sp>
        <p:nvSpPr>
          <p:cNvPr id="13" name="Slide Number Placeholder 12"/>
          <p:cNvSpPr>
            <a:spLocks noGrp="1"/>
          </p:cNvSpPr>
          <p:nvPr>
            <p:ph type="sldNum" sz="quarter" idx="12"/>
          </p:nvPr>
        </p:nvSpPr>
        <p:spPr/>
        <p:txBody>
          <a:bodyPr/>
          <a:lstStyle/>
          <a:p>
            <a:fld id="{BC3A7D4B-5CDC-47F6-8626-45EF3228D78D}"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23"/>
                                        </p:tgtEl>
                                      </p:cBhvr>
                                    </p:animEffect>
                                    <p:set>
                                      <p:cBhvr>
                                        <p:cTn id="7" dur="1" fill="hold">
                                          <p:stCondLst>
                                            <p:cond delay="499"/>
                                          </p:stCondLst>
                                        </p:cTn>
                                        <p:tgtEl>
                                          <p:spTgt spid="23"/>
                                        </p:tgtEl>
                                        <p:attrNameLst>
                                          <p:attrName>style.visibility</p:attrName>
                                        </p:attrNameLst>
                                      </p:cBhvr>
                                      <p:to>
                                        <p:strVal val="hidden"/>
                                      </p:to>
                                    </p:set>
                                  </p:childTnLst>
                                </p:cTn>
                              </p:par>
                              <p:par>
                                <p:cTn id="8" presetID="9" presetClass="exit" presetSubtype="0" fill="hold" grpId="0" nodeType="withEffect">
                                  <p:stCondLst>
                                    <p:cond delay="0"/>
                                  </p:stCondLst>
                                  <p:childTnLst>
                                    <p:animEffect transition="out" filter="dissolve">
                                      <p:cBhvr>
                                        <p:cTn id="9" dur="500"/>
                                        <p:tgtEl>
                                          <p:spTgt spid="12"/>
                                        </p:tgtEl>
                                      </p:cBhvr>
                                    </p:animEffect>
                                    <p:set>
                                      <p:cBhvr>
                                        <p:cTn id="10" dur="1" fill="hold">
                                          <p:stCondLst>
                                            <p:cond delay="499"/>
                                          </p:stCondLst>
                                        </p:cTn>
                                        <p:tgtEl>
                                          <p:spTgt spid="12"/>
                                        </p:tgtEl>
                                        <p:attrNameLst>
                                          <p:attrName>style.visibility</p:attrName>
                                        </p:attrNameLst>
                                      </p:cBhvr>
                                      <p:to>
                                        <p:strVal val="hidden"/>
                                      </p:to>
                                    </p:set>
                                  </p:childTnLst>
                                </p:cTn>
                              </p:par>
                              <p:par>
                                <p:cTn id="11" presetID="3" presetClass="entr" presetSubtype="1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blinds(horizontal)">
                                      <p:cBhvr>
                                        <p:cTn id="13" dur="500"/>
                                        <p:tgtEl>
                                          <p:spTgt spid="2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blinds(horizontal)">
                                      <p:cBhvr>
                                        <p:cTn id="16" dur="500"/>
                                        <p:tgtEl>
                                          <p:spTgt spid="26"/>
                                        </p:tgtEl>
                                      </p:cBhvr>
                                    </p:animEffect>
                                  </p:childTnLst>
                                </p:cTn>
                              </p:par>
                              <p:par>
                                <p:cTn id="17" presetID="55" presetClass="entr" presetSubtype="0"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1000" fill="hold"/>
                                        <p:tgtEl>
                                          <p:spTgt spid="24"/>
                                        </p:tgtEl>
                                        <p:attrNameLst>
                                          <p:attrName>ppt_w</p:attrName>
                                        </p:attrNameLst>
                                      </p:cBhvr>
                                      <p:tavLst>
                                        <p:tav tm="0">
                                          <p:val>
                                            <p:strVal val="#ppt_w*0.70"/>
                                          </p:val>
                                        </p:tav>
                                        <p:tav tm="100000">
                                          <p:val>
                                            <p:strVal val="#ppt_w"/>
                                          </p:val>
                                        </p:tav>
                                      </p:tavLst>
                                    </p:anim>
                                    <p:anim calcmode="lin" valueType="num">
                                      <p:cBhvr>
                                        <p:cTn id="20" dur="1000" fill="hold"/>
                                        <p:tgtEl>
                                          <p:spTgt spid="24"/>
                                        </p:tgtEl>
                                        <p:attrNameLst>
                                          <p:attrName>ppt_h</p:attrName>
                                        </p:attrNameLst>
                                      </p:cBhvr>
                                      <p:tavLst>
                                        <p:tav tm="0">
                                          <p:val>
                                            <p:strVal val="#ppt_h"/>
                                          </p:val>
                                        </p:tav>
                                        <p:tav tm="100000">
                                          <p:val>
                                            <p:strVal val="#ppt_h"/>
                                          </p:val>
                                        </p:tav>
                                      </p:tavLst>
                                    </p:anim>
                                    <p:animEffect transition="in" filter="fade">
                                      <p:cBhvr>
                                        <p:cTn id="21"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3" grpId="0"/>
      <p:bldP spid="25" grpId="0"/>
      <p:bldP spid="2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dirty="0" smtClean="0"/>
              <a:t>References</a:t>
            </a:r>
            <a:endParaRPr lang="en-US" sz="2400" dirty="0"/>
          </a:p>
        </p:txBody>
      </p:sp>
      <p:sp>
        <p:nvSpPr>
          <p:cNvPr id="3" name="Content Placeholder 2"/>
          <p:cNvSpPr>
            <a:spLocks noGrp="1"/>
          </p:cNvSpPr>
          <p:nvPr>
            <p:ph idx="1"/>
          </p:nvPr>
        </p:nvSpPr>
        <p:spPr/>
        <p:txBody>
          <a:bodyPr/>
          <a:lstStyle/>
          <a:p>
            <a:r>
              <a:rPr lang="en-US" sz="1400" dirty="0" smtClean="0"/>
              <a:t>[1] H. Wong, M. </a:t>
            </a:r>
            <a:r>
              <a:rPr lang="en-US" sz="1400" dirty="0" err="1" smtClean="0"/>
              <a:t>Papadopoulou</a:t>
            </a:r>
            <a:r>
              <a:rPr lang="en-US" sz="1400" dirty="0" smtClean="0"/>
              <a:t>, M, </a:t>
            </a:r>
            <a:r>
              <a:rPr lang="en-US" sz="1400" dirty="0" err="1" smtClean="0"/>
              <a:t>Alvandi</a:t>
            </a:r>
            <a:r>
              <a:rPr lang="en-US" sz="1400" dirty="0" smtClean="0"/>
              <a:t>, and A. </a:t>
            </a:r>
            <a:r>
              <a:rPr lang="en-US" sz="1400" dirty="0" err="1" smtClean="0"/>
              <a:t>Moshovos,“Demistifying</a:t>
            </a:r>
            <a:r>
              <a:rPr lang="en-US" sz="1400" dirty="0" smtClean="0"/>
              <a:t> GPU </a:t>
            </a:r>
            <a:r>
              <a:rPr lang="en-US" sz="1400" dirty="0" err="1" smtClean="0"/>
              <a:t>microarchitecture</a:t>
            </a:r>
            <a:r>
              <a:rPr lang="en-US" sz="1400" dirty="0" smtClean="0"/>
              <a:t> through </a:t>
            </a:r>
            <a:r>
              <a:rPr lang="en-US" sz="1400" dirty="0" err="1" smtClean="0"/>
              <a:t>microbenchmarking</a:t>
            </a:r>
            <a:r>
              <a:rPr lang="en-US" sz="1400" dirty="0" smtClean="0"/>
              <a:t>”, in ISPASS 2010.</a:t>
            </a:r>
          </a:p>
          <a:p>
            <a:r>
              <a:rPr lang="en-US" sz="1400" dirty="0" smtClean="0"/>
              <a:t>[2] Y. Zhang and J. Owens, “A quantitative performance analysis </a:t>
            </a:r>
            <a:r>
              <a:rPr lang="en-US" sz="1400" dirty="0" err="1" smtClean="0"/>
              <a:t>modelfor</a:t>
            </a:r>
            <a:r>
              <a:rPr lang="en-US" sz="1400" dirty="0" smtClean="0"/>
              <a:t> GPU architectures,” in HPCA 2011.</a:t>
            </a:r>
          </a:p>
          <a:p>
            <a:r>
              <a:rPr lang="en-US" sz="1400" dirty="0" smtClean="0"/>
              <a:t>[3] S. </a:t>
            </a:r>
            <a:r>
              <a:rPr lang="en-US" sz="1400" dirty="0" err="1" smtClean="0"/>
              <a:t>Baghosorkhi</a:t>
            </a:r>
            <a:r>
              <a:rPr lang="en-US" sz="1400" dirty="0" smtClean="0"/>
              <a:t>, M. </a:t>
            </a:r>
            <a:r>
              <a:rPr lang="en-US" sz="1400" dirty="0" err="1" smtClean="0"/>
              <a:t>Delahaye</a:t>
            </a:r>
            <a:r>
              <a:rPr lang="en-US" sz="1400" dirty="0" smtClean="0"/>
              <a:t>, S. Patel, </a:t>
            </a:r>
            <a:r>
              <a:rPr lang="en-US" sz="1400" dirty="0" err="1" smtClean="0"/>
              <a:t>W.Gropp</a:t>
            </a:r>
            <a:r>
              <a:rPr lang="en-US" sz="1400" dirty="0" smtClean="0"/>
              <a:t> and W. </a:t>
            </a:r>
            <a:r>
              <a:rPr lang="en-US" sz="1400" dirty="0" err="1" smtClean="0"/>
              <a:t>Hwu</a:t>
            </a:r>
            <a:r>
              <a:rPr lang="en-US" sz="1400" dirty="0" smtClean="0"/>
              <a:t>, “An adaptive performance modeling tool for GPU architectures”, in </a:t>
            </a:r>
            <a:r>
              <a:rPr lang="en-US" sz="1400" dirty="0" err="1" smtClean="0"/>
              <a:t>PPoPP</a:t>
            </a:r>
            <a:r>
              <a:rPr lang="en-US" sz="1400" dirty="0" smtClean="0"/>
              <a:t> 2010.</a:t>
            </a:r>
          </a:p>
          <a:p>
            <a:r>
              <a:rPr lang="en-US" sz="1400" dirty="0" smtClean="0"/>
              <a:t>[4] S. Hong and H. Kim, “An analytical model for a GPU architecture with memory-level and thread-level parallelism awareness,” in ISCA 2009.</a:t>
            </a:r>
          </a:p>
          <a:p>
            <a:r>
              <a:rPr lang="en-US" sz="1400" dirty="0" smtClean="0"/>
              <a:t>[5] S. Hong and H. Kim, “An integrated </a:t>
            </a:r>
            <a:r>
              <a:rPr lang="en-US" sz="1400" dirty="0" err="1" smtClean="0"/>
              <a:t>gpu</a:t>
            </a:r>
            <a:r>
              <a:rPr lang="en-US" sz="1400" dirty="0" smtClean="0"/>
              <a:t> power and performance model,” in ISCA 2010.</a:t>
            </a:r>
          </a:p>
          <a:p>
            <a:r>
              <a:rPr lang="en-US" sz="1400" dirty="0" smtClean="0"/>
              <a:t>[6] </a:t>
            </a:r>
            <a:r>
              <a:rPr lang="sv-SE" sz="1400" dirty="0" smtClean="0"/>
              <a:t>H. Nagasaka, N. Maruyama, A. Nukada, T. Endo, and S. Matsuoka,</a:t>
            </a:r>
            <a:r>
              <a:rPr lang="en-US" sz="1400" dirty="0" smtClean="0"/>
              <a:t>“Statistical power modeling of </a:t>
            </a:r>
            <a:r>
              <a:rPr lang="en-US" sz="1400" dirty="0" err="1" smtClean="0"/>
              <a:t>gpu</a:t>
            </a:r>
            <a:r>
              <a:rPr lang="en-US" sz="1400" dirty="0" smtClean="0"/>
              <a:t> kernels using performance counters,”, in </a:t>
            </a:r>
            <a:r>
              <a:rPr lang="en-US" sz="1400" dirty="0" err="1" smtClean="0"/>
              <a:t>GreenComp</a:t>
            </a:r>
            <a:r>
              <a:rPr lang="en-US" sz="1400" dirty="0" smtClean="0"/>
              <a:t> 2010.</a:t>
            </a:r>
          </a:p>
          <a:p>
            <a:r>
              <a:rPr lang="en-US" sz="1400" dirty="0" smtClean="0"/>
              <a:t>[7] D. </a:t>
            </a:r>
            <a:r>
              <a:rPr lang="en-US" sz="1400" dirty="0" err="1" smtClean="0"/>
              <a:t>Ren</a:t>
            </a:r>
            <a:r>
              <a:rPr lang="en-US" sz="1400" dirty="0" smtClean="0"/>
              <a:t> and R. </a:t>
            </a:r>
            <a:r>
              <a:rPr lang="en-US" sz="1400" dirty="0" err="1" smtClean="0"/>
              <a:t>Suda</a:t>
            </a:r>
            <a:r>
              <a:rPr lang="en-US" sz="1400" dirty="0" smtClean="0"/>
              <a:t>, “Investigation on the power efficiency of </a:t>
            </a:r>
            <a:r>
              <a:rPr lang="en-US" sz="1400" dirty="0" err="1" smtClean="0"/>
              <a:t>multicore</a:t>
            </a:r>
            <a:r>
              <a:rPr lang="en-US" sz="1400" dirty="0" smtClean="0"/>
              <a:t> and </a:t>
            </a:r>
            <a:r>
              <a:rPr lang="en-US" sz="1400" dirty="0" err="1" smtClean="0"/>
              <a:t>gpu</a:t>
            </a:r>
            <a:r>
              <a:rPr lang="en-US" sz="1400" dirty="0" smtClean="0"/>
              <a:t> processing element in large scale SIMD computation with CUDA”, in </a:t>
            </a:r>
            <a:r>
              <a:rPr lang="en-US" sz="1400" dirty="0" err="1" smtClean="0"/>
              <a:t>GreenComp</a:t>
            </a:r>
            <a:r>
              <a:rPr lang="en-US" sz="1400" dirty="0" smtClean="0"/>
              <a:t> 2010.</a:t>
            </a:r>
          </a:p>
          <a:p>
            <a:r>
              <a:rPr lang="en-US" sz="1400" dirty="0" smtClean="0"/>
              <a:t>[8] M. </a:t>
            </a:r>
            <a:r>
              <a:rPr lang="en-US" sz="1400" dirty="0" err="1" smtClean="0"/>
              <a:t>Rofouei</a:t>
            </a:r>
            <a:r>
              <a:rPr lang="en-US" sz="1400" dirty="0" smtClean="0"/>
              <a:t>, T. </a:t>
            </a:r>
            <a:r>
              <a:rPr lang="en-US" sz="1400" dirty="0" err="1" smtClean="0"/>
              <a:t>Stathopulous</a:t>
            </a:r>
            <a:r>
              <a:rPr lang="en-US" sz="1400" dirty="0" smtClean="0"/>
              <a:t>, S. </a:t>
            </a:r>
            <a:r>
              <a:rPr lang="en-US" sz="1400" dirty="0" err="1" smtClean="0"/>
              <a:t>Ryffel</a:t>
            </a:r>
            <a:r>
              <a:rPr lang="en-US" sz="1400" dirty="0" smtClean="0"/>
              <a:t>, W. Kaiser, and </a:t>
            </a:r>
            <a:r>
              <a:rPr lang="en-US" sz="1400" dirty="0" err="1" smtClean="0"/>
              <a:t>M.Sarrafzadeh</a:t>
            </a:r>
            <a:r>
              <a:rPr lang="en-US" sz="1400" dirty="0" smtClean="0"/>
              <a:t>, “Energy-aware high performance computing with graphics processing units”, in </a:t>
            </a:r>
            <a:r>
              <a:rPr lang="en-US" sz="1400" dirty="0" err="1" smtClean="0"/>
              <a:t>HotPower</a:t>
            </a:r>
            <a:r>
              <a:rPr lang="en-US" sz="1400" dirty="0" smtClean="0"/>
              <a:t> 2008.</a:t>
            </a:r>
            <a:endParaRPr lang="en-US" sz="1400" dirty="0"/>
          </a:p>
        </p:txBody>
      </p:sp>
      <p:sp>
        <p:nvSpPr>
          <p:cNvPr id="4" name="Slide Number Placeholder 3"/>
          <p:cNvSpPr>
            <a:spLocks noGrp="1"/>
          </p:cNvSpPr>
          <p:nvPr>
            <p:ph type="sldNum" sz="quarter" idx="12"/>
          </p:nvPr>
        </p:nvSpPr>
        <p:spPr/>
        <p:txBody>
          <a:bodyPr/>
          <a:lstStyle/>
          <a:p>
            <a:fld id="{BC3A7D4B-5CDC-47F6-8626-45EF3228D78D}" type="slidenum">
              <a:rPr lang="en-US" smtClean="0"/>
              <a:pPr/>
              <a:t>20</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000" b="1" dirty="0" smtClean="0"/>
              <a:t>Prior studies on GPUs</a:t>
            </a:r>
            <a:endParaRPr lang="en-US" sz="2000" b="1" dirty="0"/>
          </a:p>
        </p:txBody>
      </p:sp>
      <p:sp>
        <p:nvSpPr>
          <p:cNvPr id="3" name="Content Placeholder 2"/>
          <p:cNvSpPr>
            <a:spLocks noGrp="1"/>
          </p:cNvSpPr>
          <p:nvPr>
            <p:ph idx="1"/>
          </p:nvPr>
        </p:nvSpPr>
        <p:spPr>
          <a:xfrm>
            <a:off x="685800" y="2286000"/>
            <a:ext cx="7772400" cy="3200400"/>
          </a:xfrm>
        </p:spPr>
        <p:txBody>
          <a:bodyPr/>
          <a:lstStyle/>
          <a:p>
            <a:pPr>
              <a:lnSpc>
                <a:spcPct val="150000"/>
              </a:lnSpc>
            </a:pPr>
            <a:r>
              <a:rPr lang="en-US" sz="2400" dirty="0" smtClean="0"/>
              <a:t>Performance</a:t>
            </a:r>
          </a:p>
          <a:p>
            <a:pPr lvl="1">
              <a:lnSpc>
                <a:spcPct val="150000"/>
              </a:lnSpc>
            </a:pPr>
            <a:r>
              <a:rPr lang="en-US" sz="1400" dirty="0" smtClean="0"/>
              <a:t>[1] [2] explore </a:t>
            </a:r>
            <a:r>
              <a:rPr lang="en-US" sz="1400" dirty="0" err="1" smtClean="0"/>
              <a:t>Nvidia</a:t>
            </a:r>
            <a:r>
              <a:rPr lang="en-US" sz="1400" dirty="0" smtClean="0"/>
              <a:t> GTX 280 using </a:t>
            </a:r>
            <a:r>
              <a:rPr lang="en-US" sz="1400" dirty="0" err="1" smtClean="0"/>
              <a:t>microbenchmarks</a:t>
            </a:r>
            <a:endParaRPr lang="en-US" sz="1400" dirty="0" smtClean="0"/>
          </a:p>
          <a:p>
            <a:pPr lvl="1">
              <a:lnSpc>
                <a:spcPct val="150000"/>
              </a:lnSpc>
            </a:pPr>
            <a:r>
              <a:rPr lang="en-US" sz="1400" dirty="0" smtClean="0"/>
              <a:t>[3] [4] analyze GPU performance with well-built models</a:t>
            </a:r>
          </a:p>
          <a:p>
            <a:pPr>
              <a:lnSpc>
                <a:spcPct val="150000"/>
              </a:lnSpc>
            </a:pPr>
            <a:r>
              <a:rPr lang="en-US" sz="2400" dirty="0" smtClean="0"/>
              <a:t>Power &amp; Energy</a:t>
            </a:r>
          </a:p>
          <a:p>
            <a:pPr lvl="1">
              <a:lnSpc>
                <a:spcPct val="150000"/>
              </a:lnSpc>
            </a:pPr>
            <a:r>
              <a:rPr lang="en-US" sz="1400" dirty="0" smtClean="0"/>
              <a:t>[5] introduce an integrated model for performance and power analysis</a:t>
            </a:r>
          </a:p>
          <a:p>
            <a:pPr lvl="1">
              <a:lnSpc>
                <a:spcPct val="150000"/>
              </a:lnSpc>
            </a:pPr>
            <a:r>
              <a:rPr lang="en-US" sz="1400" dirty="0" smtClean="0"/>
              <a:t>[6] predicts power from performance metrics</a:t>
            </a:r>
          </a:p>
          <a:p>
            <a:pPr lvl="1">
              <a:lnSpc>
                <a:spcPct val="150000"/>
              </a:lnSpc>
            </a:pPr>
            <a:r>
              <a:rPr lang="en-US" sz="1400" dirty="0" smtClean="0"/>
              <a:t>[7][8]attempts to investigate the energy efficiency of different computing platforms </a:t>
            </a:r>
            <a:endParaRPr lang="en-US" sz="1400" dirty="0"/>
          </a:p>
        </p:txBody>
      </p:sp>
      <p:sp>
        <p:nvSpPr>
          <p:cNvPr id="4" name="Slide Number Placeholder 3"/>
          <p:cNvSpPr>
            <a:spLocks noGrp="1"/>
          </p:cNvSpPr>
          <p:nvPr>
            <p:ph type="sldNum" sz="quarter" idx="12"/>
          </p:nvPr>
        </p:nvSpPr>
        <p:spPr/>
        <p:txBody>
          <a:bodyPr/>
          <a:lstStyle/>
          <a:p>
            <a:fld id="{BC3A7D4B-5CDC-47F6-8626-45EF3228D78D}"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19200"/>
            <a:ext cx="7772400" cy="838200"/>
          </a:xfrm>
        </p:spPr>
        <p:txBody>
          <a:bodyPr/>
          <a:lstStyle/>
          <a:p>
            <a:pPr algn="l"/>
            <a:r>
              <a:rPr lang="en-US" sz="2000" b="1" dirty="0" smtClean="0"/>
              <a:t>Our study</a:t>
            </a:r>
            <a:endParaRPr lang="en-US" sz="2000" b="1" dirty="0"/>
          </a:p>
        </p:txBody>
      </p:sp>
      <p:sp>
        <p:nvSpPr>
          <p:cNvPr id="3" name="Content Placeholder 2"/>
          <p:cNvSpPr>
            <a:spLocks noGrp="1"/>
          </p:cNvSpPr>
          <p:nvPr>
            <p:ph idx="1"/>
          </p:nvPr>
        </p:nvSpPr>
        <p:spPr>
          <a:xfrm>
            <a:off x="685800" y="2286000"/>
            <a:ext cx="7772400" cy="3200400"/>
          </a:xfrm>
        </p:spPr>
        <p:txBody>
          <a:bodyPr/>
          <a:lstStyle/>
          <a:p>
            <a:pPr>
              <a:lnSpc>
                <a:spcPct val="150000"/>
              </a:lnSpc>
            </a:pPr>
            <a:r>
              <a:rPr lang="en-US" sz="2400" dirty="0" smtClean="0">
                <a:solidFill>
                  <a:schemeClr val="bg2"/>
                </a:solidFill>
              </a:rPr>
              <a:t>Performance</a:t>
            </a:r>
          </a:p>
          <a:p>
            <a:pPr lvl="1">
              <a:lnSpc>
                <a:spcPct val="150000"/>
              </a:lnSpc>
            </a:pPr>
            <a:r>
              <a:rPr lang="en-US" sz="1400" dirty="0" smtClean="0">
                <a:solidFill>
                  <a:schemeClr val="bg2"/>
                </a:solidFill>
              </a:rPr>
              <a:t>[1] [2] explore </a:t>
            </a:r>
            <a:r>
              <a:rPr lang="en-US" sz="1400" dirty="0" err="1" smtClean="0">
                <a:solidFill>
                  <a:schemeClr val="bg2"/>
                </a:solidFill>
              </a:rPr>
              <a:t>Nvidia</a:t>
            </a:r>
            <a:r>
              <a:rPr lang="en-US" sz="1400" dirty="0" smtClean="0">
                <a:solidFill>
                  <a:schemeClr val="bg2"/>
                </a:solidFill>
              </a:rPr>
              <a:t> GTX 280 using </a:t>
            </a:r>
            <a:r>
              <a:rPr lang="en-US" sz="1400" dirty="0" err="1" smtClean="0">
                <a:solidFill>
                  <a:schemeClr val="bg2"/>
                </a:solidFill>
              </a:rPr>
              <a:t>microbenchmarks</a:t>
            </a:r>
            <a:endParaRPr lang="en-US" sz="1400" dirty="0" smtClean="0">
              <a:solidFill>
                <a:schemeClr val="bg2"/>
              </a:solidFill>
            </a:endParaRPr>
          </a:p>
          <a:p>
            <a:pPr lvl="1">
              <a:lnSpc>
                <a:spcPct val="150000"/>
              </a:lnSpc>
            </a:pPr>
            <a:r>
              <a:rPr lang="en-US" sz="1400" dirty="0" smtClean="0">
                <a:solidFill>
                  <a:schemeClr val="bg2"/>
                </a:solidFill>
              </a:rPr>
              <a:t>[3] [4] analyze GPU performance with well-built models</a:t>
            </a:r>
          </a:p>
          <a:p>
            <a:pPr>
              <a:lnSpc>
                <a:spcPct val="150000"/>
              </a:lnSpc>
            </a:pPr>
            <a:r>
              <a:rPr lang="en-US" sz="2400" dirty="0" smtClean="0">
                <a:solidFill>
                  <a:schemeClr val="bg2"/>
                </a:solidFill>
              </a:rPr>
              <a:t>Power &amp; Energy</a:t>
            </a:r>
          </a:p>
          <a:p>
            <a:pPr lvl="1">
              <a:lnSpc>
                <a:spcPct val="150000"/>
              </a:lnSpc>
            </a:pPr>
            <a:r>
              <a:rPr lang="en-US" sz="1400" dirty="0" smtClean="0">
                <a:solidFill>
                  <a:schemeClr val="bg2"/>
                </a:solidFill>
              </a:rPr>
              <a:t>[5] introduce an integrated model for performance and power analysis</a:t>
            </a:r>
          </a:p>
          <a:p>
            <a:pPr lvl="1">
              <a:lnSpc>
                <a:spcPct val="150000"/>
              </a:lnSpc>
            </a:pPr>
            <a:r>
              <a:rPr lang="en-US" sz="1400" dirty="0" smtClean="0">
                <a:solidFill>
                  <a:schemeClr val="bg2"/>
                </a:solidFill>
              </a:rPr>
              <a:t>[6] predicts power from performance metrics</a:t>
            </a:r>
          </a:p>
          <a:p>
            <a:pPr lvl="1">
              <a:lnSpc>
                <a:spcPct val="150000"/>
              </a:lnSpc>
            </a:pPr>
            <a:r>
              <a:rPr lang="en-US" sz="1400" dirty="0" smtClean="0">
                <a:solidFill>
                  <a:schemeClr val="bg2"/>
                </a:solidFill>
              </a:rPr>
              <a:t>[7][8]attempts to investigate the energy efficiency of different computing platforms </a:t>
            </a:r>
            <a:endParaRPr lang="en-US" sz="1400" dirty="0">
              <a:solidFill>
                <a:schemeClr val="bg2"/>
              </a:solidFill>
            </a:endParaRPr>
          </a:p>
        </p:txBody>
      </p:sp>
      <p:sp>
        <p:nvSpPr>
          <p:cNvPr id="4" name="Cloud 3"/>
          <p:cNvSpPr/>
          <p:nvPr/>
        </p:nvSpPr>
        <p:spPr bwMode="auto">
          <a:xfrm>
            <a:off x="990600" y="1828800"/>
            <a:ext cx="3962400" cy="2133600"/>
          </a:xfrm>
          <a:prstGeom prst="cloud">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ea typeface="ＭＳ Ｐゴシック" pitchFamily="121" charset="-128"/>
              </a:rPr>
              <a:t>Most of previous work focus</a:t>
            </a:r>
            <a:r>
              <a:rPr kumimoji="0" lang="en-US" sz="2400" b="0" i="0" u="none" strike="noStrike" cap="none" normalizeH="0" dirty="0" smtClean="0">
                <a:ln>
                  <a:noFill/>
                </a:ln>
                <a:solidFill>
                  <a:schemeClr val="tx1"/>
                </a:solidFill>
                <a:effectLst/>
                <a:latin typeface="Arial" charset="0"/>
                <a:ea typeface="ＭＳ Ｐゴシック" pitchFamily="121" charset="-128"/>
              </a:rPr>
              <a:t> on </a:t>
            </a:r>
            <a:r>
              <a:rPr kumimoji="0" lang="en-US" sz="2400" b="0" i="0" u="none" strike="noStrike" cap="none" normalizeH="0" dirty="0" err="1" smtClean="0">
                <a:ln>
                  <a:noFill/>
                </a:ln>
                <a:solidFill>
                  <a:schemeClr val="tx1"/>
                </a:solidFill>
                <a:effectLst/>
                <a:latin typeface="Arial" charset="0"/>
                <a:ea typeface="ＭＳ Ｐゴシック" pitchFamily="121" charset="-128"/>
              </a:rPr>
              <a:t>Nvidia</a:t>
            </a:r>
            <a:r>
              <a:rPr lang="en-US" dirty="0" err="1" smtClean="0"/>
              <a:t>’s</a:t>
            </a:r>
            <a:r>
              <a:rPr lang="en-US" dirty="0" smtClean="0"/>
              <a:t> design!</a:t>
            </a:r>
            <a:endParaRPr kumimoji="0" lang="en-US" sz="2400" b="0" i="0" u="none" strike="noStrike" cap="none" normalizeH="0" baseline="0" dirty="0" smtClean="0">
              <a:ln>
                <a:noFill/>
              </a:ln>
              <a:solidFill>
                <a:schemeClr val="tx1"/>
              </a:solidFill>
              <a:effectLst/>
              <a:latin typeface="Arial" charset="0"/>
              <a:ea typeface="ＭＳ Ｐゴシック" pitchFamily="121" charset="-128"/>
            </a:endParaRPr>
          </a:p>
        </p:txBody>
      </p:sp>
      <p:pic>
        <p:nvPicPr>
          <p:cNvPr id="5" name="Picture 4" descr="ati_logo.gif"/>
          <p:cNvPicPr>
            <a:picLocks noChangeAspect="1"/>
          </p:cNvPicPr>
          <p:nvPr/>
        </p:nvPicPr>
        <p:blipFill>
          <a:blip r:embed="rId3" cstate="print"/>
          <a:stretch>
            <a:fillRect/>
          </a:stretch>
        </p:blipFill>
        <p:spPr>
          <a:xfrm>
            <a:off x="5257800" y="2286000"/>
            <a:ext cx="1762125" cy="1762125"/>
          </a:xfrm>
          <a:prstGeom prst="rect">
            <a:avLst/>
          </a:prstGeom>
        </p:spPr>
      </p:pic>
      <p:pic>
        <p:nvPicPr>
          <p:cNvPr id="6" name="Picture 5" descr="NVIDIA-logo.gif"/>
          <p:cNvPicPr>
            <a:picLocks noChangeAspect="1"/>
          </p:cNvPicPr>
          <p:nvPr/>
        </p:nvPicPr>
        <p:blipFill>
          <a:blip r:embed="rId4" cstate="print"/>
          <a:stretch>
            <a:fillRect/>
          </a:stretch>
        </p:blipFill>
        <p:spPr>
          <a:xfrm>
            <a:off x="5105400" y="2438400"/>
            <a:ext cx="1995359" cy="1328738"/>
          </a:xfrm>
          <a:prstGeom prst="rect">
            <a:avLst/>
          </a:prstGeom>
        </p:spPr>
      </p:pic>
      <p:sp>
        <p:nvSpPr>
          <p:cNvPr id="8" name="Cloud 7"/>
          <p:cNvSpPr/>
          <p:nvPr/>
        </p:nvSpPr>
        <p:spPr bwMode="auto">
          <a:xfrm>
            <a:off x="990600" y="1828800"/>
            <a:ext cx="3962400" cy="2133600"/>
          </a:xfrm>
          <a:prstGeom prst="cloud">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ea typeface="ＭＳ Ｐゴシック" pitchFamily="121" charset="-128"/>
              </a:rPr>
              <a:t>ATI GPU</a:t>
            </a:r>
            <a:r>
              <a:rPr lang="en-US" sz="2000" dirty="0" smtClean="0"/>
              <a:t>s are different. Can we obtain new findings?</a:t>
            </a:r>
            <a:endParaRPr kumimoji="0" lang="en-US" sz="2000" b="0" i="0" u="none" strike="noStrike" cap="none" normalizeH="0" baseline="0" dirty="0" smtClean="0">
              <a:ln>
                <a:noFill/>
              </a:ln>
              <a:solidFill>
                <a:schemeClr val="tx1"/>
              </a:solidFill>
              <a:effectLst/>
              <a:latin typeface="Arial" charset="0"/>
              <a:ea typeface="ＭＳ Ｐゴシック" pitchFamily="121" charset="-128"/>
            </a:endParaRPr>
          </a:p>
        </p:txBody>
      </p:sp>
      <p:sp>
        <p:nvSpPr>
          <p:cNvPr id="9" name="Rounded Rectangle 8"/>
          <p:cNvSpPr/>
          <p:nvPr/>
        </p:nvSpPr>
        <p:spPr bwMode="auto">
          <a:xfrm>
            <a:off x="2362200" y="4495800"/>
            <a:ext cx="3200400" cy="533400"/>
          </a:xfrm>
          <a:prstGeom prst="roundRect">
            <a:avLst/>
          </a:prstGeom>
          <a:solidFill>
            <a:srgbClr val="24FC7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2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21" charset="-128"/>
              </a:rPr>
              <a:t>Our target: a recent ATI GPU</a:t>
            </a:r>
          </a:p>
        </p:txBody>
      </p:sp>
      <p:sp>
        <p:nvSpPr>
          <p:cNvPr id="10" name="Oval 9"/>
          <p:cNvSpPr/>
          <p:nvPr/>
        </p:nvSpPr>
        <p:spPr bwMode="auto">
          <a:xfrm>
            <a:off x="2285999" y="2286000"/>
            <a:ext cx="4482353" cy="1524000"/>
          </a:xfrm>
          <a:prstGeom prst="ellipse">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charset="0"/>
                <a:ea typeface="ＭＳ Ｐゴシック" pitchFamily="121" charset="-128"/>
              </a:rPr>
              <a:t>Microbenchmarking</a:t>
            </a:r>
            <a:r>
              <a:rPr kumimoji="0" lang="en-US" sz="1800" b="0" i="0" u="none" strike="noStrike" cap="none" normalizeH="0" baseline="0" dirty="0" smtClean="0">
                <a:ln>
                  <a:noFill/>
                </a:ln>
                <a:solidFill>
                  <a:schemeClr val="tx1"/>
                </a:solidFill>
                <a:effectLst/>
                <a:latin typeface="Arial" charset="0"/>
                <a:ea typeface="ＭＳ Ｐゴシック" pitchFamily="121" charset="-128"/>
              </a:rPr>
              <a:t> based </a:t>
            </a:r>
            <a:r>
              <a:rPr lang="en-US" sz="1800" dirty="0" smtClean="0"/>
              <a:t>study </a:t>
            </a:r>
            <a:r>
              <a:rPr kumimoji="0" lang="en-US" sz="1800" b="0" i="0" u="none" strike="noStrike" cap="none" normalizeH="0" baseline="0" dirty="0" smtClean="0">
                <a:ln>
                  <a:noFill/>
                </a:ln>
                <a:solidFill>
                  <a:schemeClr val="tx1"/>
                </a:solidFill>
                <a:effectLst/>
                <a:latin typeface="Arial" charset="0"/>
                <a:ea typeface="ＭＳ Ｐゴシック" pitchFamily="121" charset="-128"/>
              </a:rPr>
              <a:t>usually focuses</a:t>
            </a:r>
            <a:r>
              <a:rPr kumimoji="0" lang="en-US" sz="1800" b="0" i="0" u="none" strike="noStrike" cap="none" normalizeH="0" dirty="0" smtClean="0">
                <a:ln>
                  <a:noFill/>
                </a:ln>
                <a:solidFill>
                  <a:schemeClr val="tx1"/>
                </a:solidFill>
                <a:effectLst/>
                <a:latin typeface="Arial" charset="0"/>
                <a:ea typeface="ＭＳ Ｐゴシック" pitchFamily="121" charset="-128"/>
              </a:rPr>
              <a:t> on few well-known components</a:t>
            </a:r>
            <a:endParaRPr kumimoji="0" lang="en-US" sz="1800" b="0" i="0" u="none" strike="noStrike" cap="none" normalizeH="0" baseline="0" dirty="0" smtClean="0">
              <a:ln>
                <a:noFill/>
              </a:ln>
              <a:solidFill>
                <a:schemeClr val="tx1"/>
              </a:solidFill>
              <a:effectLst/>
              <a:latin typeface="Arial" charset="0"/>
              <a:ea typeface="ＭＳ Ｐゴシック" pitchFamily="121" charset="-128"/>
            </a:endParaRPr>
          </a:p>
        </p:txBody>
      </p:sp>
      <p:sp>
        <p:nvSpPr>
          <p:cNvPr id="14" name="Flowchart: Decision 13"/>
          <p:cNvSpPr/>
          <p:nvPr/>
        </p:nvSpPr>
        <p:spPr bwMode="auto">
          <a:xfrm>
            <a:off x="609600" y="2057400"/>
            <a:ext cx="2907323" cy="1219200"/>
          </a:xfrm>
          <a:prstGeom prst="flowChartDecisi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dirty="0" smtClean="0"/>
              <a:t>Statistical analysis tool</a:t>
            </a:r>
          </a:p>
        </p:txBody>
      </p:sp>
      <p:sp>
        <p:nvSpPr>
          <p:cNvPr id="15" name="Oval 14"/>
          <p:cNvSpPr/>
          <p:nvPr/>
        </p:nvSpPr>
        <p:spPr bwMode="auto">
          <a:xfrm>
            <a:off x="381000" y="3810000"/>
            <a:ext cx="3200400" cy="1219200"/>
          </a:xfrm>
          <a:prstGeom prst="ellipse">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21" charset="-128"/>
              </a:rPr>
              <a:t>GPU</a:t>
            </a:r>
            <a:r>
              <a:rPr kumimoji="0" lang="en-US" sz="1800" b="0" i="0" u="none" strike="noStrike" cap="none" normalizeH="0" dirty="0" smtClean="0">
                <a:ln>
                  <a:noFill/>
                </a:ln>
                <a:solidFill>
                  <a:schemeClr val="tx1"/>
                </a:solidFill>
                <a:effectLst/>
                <a:latin typeface="Arial" charset="0"/>
                <a:ea typeface="ＭＳ Ｐゴシック" pitchFamily="121" charset="-128"/>
              </a:rPr>
              <a:t> performance/power profile</a:t>
            </a:r>
            <a:endParaRPr kumimoji="0" lang="en-US" sz="1800" b="0" i="0" u="none" strike="noStrike" cap="none" normalizeH="0" baseline="0" dirty="0" smtClean="0">
              <a:ln>
                <a:noFill/>
              </a:ln>
              <a:solidFill>
                <a:schemeClr val="tx1"/>
              </a:solidFill>
              <a:effectLst/>
              <a:latin typeface="Arial" charset="0"/>
              <a:ea typeface="ＭＳ Ｐゴシック" pitchFamily="121" charset="-128"/>
            </a:endParaRPr>
          </a:p>
        </p:txBody>
      </p:sp>
      <p:sp>
        <p:nvSpPr>
          <p:cNvPr id="16" name="Rounded Rectangle 15"/>
          <p:cNvSpPr/>
          <p:nvPr/>
        </p:nvSpPr>
        <p:spPr bwMode="auto">
          <a:xfrm>
            <a:off x="4267200" y="3048000"/>
            <a:ext cx="1066800" cy="10668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5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21" charset="-128"/>
              </a:rPr>
              <a:t>Overall Picture</a:t>
            </a:r>
          </a:p>
        </p:txBody>
      </p:sp>
      <p:sp>
        <p:nvSpPr>
          <p:cNvPr id="17" name="Right Arrow 16"/>
          <p:cNvSpPr/>
          <p:nvPr/>
        </p:nvSpPr>
        <p:spPr bwMode="auto">
          <a:xfrm>
            <a:off x="3048000" y="3200400"/>
            <a:ext cx="1143000" cy="609600"/>
          </a:xfrm>
          <a:prstGeom prst="rightArrow">
            <a:avLst/>
          </a:prstGeom>
          <a:solidFill>
            <a:srgbClr val="22FE7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19" name="Right Arrow 18"/>
          <p:cNvSpPr/>
          <p:nvPr/>
        </p:nvSpPr>
        <p:spPr bwMode="auto">
          <a:xfrm>
            <a:off x="5486400" y="3124200"/>
            <a:ext cx="1219200" cy="745067"/>
          </a:xfrm>
          <a:prstGeom prst="rightArrow">
            <a:avLst/>
          </a:prstGeom>
          <a:solidFill>
            <a:srgbClr val="24FC7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charset="0"/>
                <a:ea typeface="ＭＳ Ｐゴシック" pitchFamily="121" charset="-128"/>
              </a:rPr>
              <a:t>Microbench</a:t>
            </a:r>
            <a:endParaRPr kumimoji="0" lang="en-US" sz="1200" b="0" i="0" u="none" strike="noStrike" cap="none" normalizeH="0" baseline="0" dirty="0" smtClean="0">
              <a:ln>
                <a:noFill/>
              </a:ln>
              <a:solidFill>
                <a:schemeClr val="tx1"/>
              </a:solidFill>
              <a:effectLst/>
              <a:latin typeface="Arial" charset="0"/>
              <a:ea typeface="ＭＳ Ｐゴシック" pitchFamily="121" charset="-128"/>
            </a:endParaRPr>
          </a:p>
        </p:txBody>
      </p:sp>
      <p:sp>
        <p:nvSpPr>
          <p:cNvPr id="21" name="Rounded Rectangle 20"/>
          <p:cNvSpPr/>
          <p:nvPr/>
        </p:nvSpPr>
        <p:spPr bwMode="auto">
          <a:xfrm>
            <a:off x="6858000" y="3124200"/>
            <a:ext cx="1676400" cy="9144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ＭＳ Ｐゴシック" pitchFamily="121" charset="-128"/>
              </a:rPr>
              <a:t>Detailed investigation on key factors</a:t>
            </a:r>
          </a:p>
        </p:txBody>
      </p:sp>
      <p:sp>
        <p:nvSpPr>
          <p:cNvPr id="20" name="Plus 19"/>
          <p:cNvSpPr/>
          <p:nvPr/>
        </p:nvSpPr>
        <p:spPr bwMode="auto">
          <a:xfrm>
            <a:off x="1676400" y="3276600"/>
            <a:ext cx="533400" cy="533400"/>
          </a:xfrm>
          <a:prstGeom prst="mathPlus">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18" name="Slide Number Placeholder 17"/>
          <p:cNvSpPr>
            <a:spLocks noGrp="1"/>
          </p:cNvSpPr>
          <p:nvPr>
            <p:ph type="sldNum" sz="quarter" idx="12"/>
          </p:nvPr>
        </p:nvSpPr>
        <p:spPr/>
        <p:txBody>
          <a:bodyPr/>
          <a:lstStyle/>
          <a:p>
            <a:fld id="{BC3A7D4B-5CDC-47F6-8626-45EF3228D78D}"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2000"/>
                                        <p:tgtEl>
                                          <p:spTgt spid="6"/>
                                        </p:tgtEl>
                                      </p:cBhvr>
                                    </p:animEffect>
                                    <p:set>
                                      <p:cBhvr>
                                        <p:cTn id="10" dur="1" fill="hold">
                                          <p:stCondLst>
                                            <p:cond delay="1999"/>
                                          </p:stCondLst>
                                        </p:cTn>
                                        <p:tgtEl>
                                          <p:spTgt spid="6"/>
                                        </p:tgtEl>
                                        <p:attrNameLst>
                                          <p:attrName>style.visibility</p:attrName>
                                        </p:attrNameLst>
                                      </p:cBhvr>
                                      <p:to>
                                        <p:strVal val="hidden"/>
                                      </p:to>
                                    </p:set>
                                  </p:childTnLst>
                                </p:cTn>
                              </p:par>
                              <p:par>
                                <p:cTn id="11" presetID="50" presetClass="entr" presetSubtype="0" decel="100000" fill="hold" grpId="1" nodeType="with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strVal val="#ppt_w+.3"/>
                                          </p:val>
                                        </p:tav>
                                        <p:tav tm="100000">
                                          <p:val>
                                            <p:strVal val="#ppt_w"/>
                                          </p:val>
                                        </p:tav>
                                      </p:tavLst>
                                    </p:anim>
                                    <p:anim calcmode="lin" valueType="num">
                                      <p:cBhvr>
                                        <p:cTn id="14" dur="1000" fill="hold"/>
                                        <p:tgtEl>
                                          <p:spTgt spid="8"/>
                                        </p:tgtEl>
                                        <p:attrNameLst>
                                          <p:attrName>ppt_h</p:attrName>
                                        </p:attrNameLst>
                                      </p:cBhvr>
                                      <p:tavLst>
                                        <p:tav tm="0">
                                          <p:val>
                                            <p:strVal val="#ppt_h"/>
                                          </p:val>
                                        </p:tav>
                                        <p:tav tm="100000">
                                          <p:val>
                                            <p:strVal val="#ppt_h"/>
                                          </p:val>
                                        </p:tav>
                                      </p:tavLst>
                                    </p:anim>
                                    <p:animEffect transition="in" filter="fade">
                                      <p:cBhvr>
                                        <p:cTn id="15" dur="1000"/>
                                        <p:tgtEl>
                                          <p:spTgt spid="8"/>
                                        </p:tgtEl>
                                      </p:cBhvr>
                                    </p:animEffect>
                                  </p:childTnLst>
                                </p:cTn>
                              </p:par>
                              <p:par>
                                <p:cTn id="16" presetID="50" presetClass="entr" presetSubtype="0" decel="100000"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1000" fill="hold"/>
                                        <p:tgtEl>
                                          <p:spTgt spid="5"/>
                                        </p:tgtEl>
                                        <p:attrNameLst>
                                          <p:attrName>ppt_w</p:attrName>
                                        </p:attrNameLst>
                                      </p:cBhvr>
                                      <p:tavLst>
                                        <p:tav tm="0">
                                          <p:val>
                                            <p:strVal val="#ppt_w+.3"/>
                                          </p:val>
                                        </p:tav>
                                        <p:tav tm="100000">
                                          <p:val>
                                            <p:strVal val="#ppt_w"/>
                                          </p:val>
                                        </p:tav>
                                      </p:tavLst>
                                    </p:anim>
                                    <p:anim calcmode="lin" valueType="num">
                                      <p:cBhvr>
                                        <p:cTn id="19" dur="1000" fill="hold"/>
                                        <p:tgtEl>
                                          <p:spTgt spid="5"/>
                                        </p:tgtEl>
                                        <p:attrNameLst>
                                          <p:attrName>ppt_h</p:attrName>
                                        </p:attrNameLst>
                                      </p:cBhvr>
                                      <p:tavLst>
                                        <p:tav tm="0">
                                          <p:val>
                                            <p:strVal val="#ppt_h"/>
                                          </p:val>
                                        </p:tav>
                                        <p:tav tm="100000">
                                          <p:val>
                                            <p:strVal val="#ppt_h"/>
                                          </p:val>
                                        </p:tav>
                                      </p:tavLst>
                                    </p:anim>
                                    <p:animEffect transition="in" filter="fade">
                                      <p:cBhvr>
                                        <p:cTn id="20" dur="10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80">
                                          <p:stCondLst>
                                            <p:cond delay="0"/>
                                          </p:stCondLst>
                                        </p:cTn>
                                        <p:tgtEl>
                                          <p:spTgt spid="9"/>
                                        </p:tgtEl>
                                      </p:cBhvr>
                                    </p:animEffect>
                                    <p:anim calcmode="lin" valueType="num">
                                      <p:cBhvr>
                                        <p:cTn id="2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1" dur="26">
                                          <p:stCondLst>
                                            <p:cond delay="650"/>
                                          </p:stCondLst>
                                        </p:cTn>
                                        <p:tgtEl>
                                          <p:spTgt spid="9"/>
                                        </p:tgtEl>
                                      </p:cBhvr>
                                      <p:to x="100000" y="60000"/>
                                    </p:animScale>
                                    <p:animScale>
                                      <p:cBhvr>
                                        <p:cTn id="32" dur="166" decel="50000">
                                          <p:stCondLst>
                                            <p:cond delay="676"/>
                                          </p:stCondLst>
                                        </p:cTn>
                                        <p:tgtEl>
                                          <p:spTgt spid="9"/>
                                        </p:tgtEl>
                                      </p:cBhvr>
                                      <p:to x="100000" y="100000"/>
                                    </p:animScale>
                                    <p:animScale>
                                      <p:cBhvr>
                                        <p:cTn id="33" dur="26">
                                          <p:stCondLst>
                                            <p:cond delay="1312"/>
                                          </p:stCondLst>
                                        </p:cTn>
                                        <p:tgtEl>
                                          <p:spTgt spid="9"/>
                                        </p:tgtEl>
                                      </p:cBhvr>
                                      <p:to x="100000" y="80000"/>
                                    </p:animScale>
                                    <p:animScale>
                                      <p:cBhvr>
                                        <p:cTn id="34" dur="166" decel="50000">
                                          <p:stCondLst>
                                            <p:cond delay="1338"/>
                                          </p:stCondLst>
                                        </p:cTn>
                                        <p:tgtEl>
                                          <p:spTgt spid="9"/>
                                        </p:tgtEl>
                                      </p:cBhvr>
                                      <p:to x="100000" y="100000"/>
                                    </p:animScale>
                                    <p:animScale>
                                      <p:cBhvr>
                                        <p:cTn id="35" dur="26">
                                          <p:stCondLst>
                                            <p:cond delay="1642"/>
                                          </p:stCondLst>
                                        </p:cTn>
                                        <p:tgtEl>
                                          <p:spTgt spid="9"/>
                                        </p:tgtEl>
                                      </p:cBhvr>
                                      <p:to x="100000" y="90000"/>
                                    </p:animScale>
                                    <p:animScale>
                                      <p:cBhvr>
                                        <p:cTn id="36" dur="166" decel="50000">
                                          <p:stCondLst>
                                            <p:cond delay="1668"/>
                                          </p:stCondLst>
                                        </p:cTn>
                                        <p:tgtEl>
                                          <p:spTgt spid="9"/>
                                        </p:tgtEl>
                                      </p:cBhvr>
                                      <p:to x="100000" y="100000"/>
                                    </p:animScale>
                                    <p:animScale>
                                      <p:cBhvr>
                                        <p:cTn id="37" dur="26">
                                          <p:stCondLst>
                                            <p:cond delay="1808"/>
                                          </p:stCondLst>
                                        </p:cTn>
                                        <p:tgtEl>
                                          <p:spTgt spid="9"/>
                                        </p:tgtEl>
                                      </p:cBhvr>
                                      <p:to x="100000" y="95000"/>
                                    </p:animScale>
                                    <p:animScale>
                                      <p:cBhvr>
                                        <p:cTn id="38" dur="166" decel="50000">
                                          <p:stCondLst>
                                            <p:cond delay="1834"/>
                                          </p:stCondLst>
                                        </p:cTn>
                                        <p:tgtEl>
                                          <p:spTgt spid="9"/>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9" presetClass="exit" presetSubtype="0" fill="hold" grpId="1" nodeType="clickEffect">
                                  <p:stCondLst>
                                    <p:cond delay="0"/>
                                  </p:stCondLst>
                                  <p:childTnLst>
                                    <p:animEffect transition="out" filter="dissolve">
                                      <p:cBhvr>
                                        <p:cTn id="42" dur="500"/>
                                        <p:tgtEl>
                                          <p:spTgt spid="4"/>
                                        </p:tgtEl>
                                      </p:cBhvr>
                                    </p:animEffect>
                                    <p:set>
                                      <p:cBhvr>
                                        <p:cTn id="43" dur="1" fill="hold">
                                          <p:stCondLst>
                                            <p:cond delay="499"/>
                                          </p:stCondLst>
                                        </p:cTn>
                                        <p:tgtEl>
                                          <p:spTgt spid="4"/>
                                        </p:tgtEl>
                                        <p:attrNameLst>
                                          <p:attrName>style.visibility</p:attrName>
                                        </p:attrNameLst>
                                      </p:cBhvr>
                                      <p:to>
                                        <p:strVal val="hidden"/>
                                      </p:to>
                                    </p:set>
                                  </p:childTnLst>
                                </p:cTn>
                              </p:par>
                              <p:par>
                                <p:cTn id="44" presetID="9" presetClass="exit" presetSubtype="0" fill="hold" nodeType="withEffect">
                                  <p:stCondLst>
                                    <p:cond delay="0"/>
                                  </p:stCondLst>
                                  <p:childTnLst>
                                    <p:animEffect transition="out" filter="dissolve">
                                      <p:cBhvr>
                                        <p:cTn id="45" dur="500"/>
                                        <p:tgtEl>
                                          <p:spTgt spid="5"/>
                                        </p:tgtEl>
                                      </p:cBhvr>
                                    </p:animEffect>
                                    <p:set>
                                      <p:cBhvr>
                                        <p:cTn id="46" dur="1" fill="hold">
                                          <p:stCondLst>
                                            <p:cond delay="499"/>
                                          </p:stCondLst>
                                        </p:cTn>
                                        <p:tgtEl>
                                          <p:spTgt spid="5"/>
                                        </p:tgtEl>
                                        <p:attrNameLst>
                                          <p:attrName>style.visibility</p:attrName>
                                        </p:attrNameLst>
                                      </p:cBhvr>
                                      <p:to>
                                        <p:strVal val="hidden"/>
                                      </p:to>
                                    </p:set>
                                  </p:childTnLst>
                                </p:cTn>
                              </p:par>
                              <p:par>
                                <p:cTn id="47" presetID="9" presetClass="exit" presetSubtype="0" fill="hold" nodeType="withEffect">
                                  <p:stCondLst>
                                    <p:cond delay="0"/>
                                  </p:stCondLst>
                                  <p:childTnLst>
                                    <p:animEffect transition="out" filter="dissolve">
                                      <p:cBhvr>
                                        <p:cTn id="48" dur="500"/>
                                        <p:tgtEl>
                                          <p:spTgt spid="6"/>
                                        </p:tgtEl>
                                      </p:cBhvr>
                                    </p:animEffect>
                                    <p:set>
                                      <p:cBhvr>
                                        <p:cTn id="49" dur="1" fill="hold">
                                          <p:stCondLst>
                                            <p:cond delay="499"/>
                                          </p:stCondLst>
                                        </p:cTn>
                                        <p:tgtEl>
                                          <p:spTgt spid="6"/>
                                        </p:tgtEl>
                                        <p:attrNameLst>
                                          <p:attrName>style.visibility</p:attrName>
                                        </p:attrNameLst>
                                      </p:cBhvr>
                                      <p:to>
                                        <p:strVal val="hidden"/>
                                      </p:to>
                                    </p:set>
                                  </p:childTnLst>
                                </p:cTn>
                              </p:par>
                              <p:par>
                                <p:cTn id="50" presetID="9" presetClass="exit" presetSubtype="0" fill="hold" grpId="2" nodeType="withEffect">
                                  <p:stCondLst>
                                    <p:cond delay="0"/>
                                  </p:stCondLst>
                                  <p:childTnLst>
                                    <p:animEffect transition="out" filter="dissolve">
                                      <p:cBhvr>
                                        <p:cTn id="51" dur="500"/>
                                        <p:tgtEl>
                                          <p:spTgt spid="8"/>
                                        </p:tgtEl>
                                      </p:cBhvr>
                                    </p:animEffect>
                                    <p:set>
                                      <p:cBhvr>
                                        <p:cTn id="52" dur="1" fill="hold">
                                          <p:stCondLst>
                                            <p:cond delay="499"/>
                                          </p:stCondLst>
                                        </p:cTn>
                                        <p:tgtEl>
                                          <p:spTgt spid="8"/>
                                        </p:tgtEl>
                                        <p:attrNameLst>
                                          <p:attrName>style.visibility</p:attrName>
                                        </p:attrNameLst>
                                      </p:cBhvr>
                                      <p:to>
                                        <p:strVal val="hidden"/>
                                      </p:to>
                                    </p:set>
                                  </p:childTnLst>
                                </p:cTn>
                              </p:par>
                              <p:par>
                                <p:cTn id="53" presetID="10" presetClass="exit" presetSubtype="0" fill="hold" grpId="1" nodeType="withEffect">
                                  <p:stCondLst>
                                    <p:cond delay="0"/>
                                  </p:stCondLst>
                                  <p:childTnLst>
                                    <p:animEffect transition="out" filter="fade">
                                      <p:cBhvr>
                                        <p:cTn id="54" dur="2000"/>
                                        <p:tgtEl>
                                          <p:spTgt spid="9"/>
                                        </p:tgtEl>
                                      </p:cBhvr>
                                    </p:animEffect>
                                    <p:set>
                                      <p:cBhvr>
                                        <p:cTn id="55" dur="1" fill="hold">
                                          <p:stCondLst>
                                            <p:cond delay="1999"/>
                                          </p:stCondLst>
                                        </p:cTn>
                                        <p:tgtEl>
                                          <p:spTgt spid="9"/>
                                        </p:tgtEl>
                                        <p:attrNameLst>
                                          <p:attrName>style.visibility</p:attrName>
                                        </p:attrNameLst>
                                      </p:cBhvr>
                                      <p:to>
                                        <p:strVal val="hidden"/>
                                      </p:to>
                                    </p:set>
                                  </p:childTnLst>
                                </p:cTn>
                              </p:par>
                              <p:par>
                                <p:cTn id="56" presetID="50" presetClass="entr" presetSubtype="0" decel="100000" fill="hold" grpId="0" nodeType="withEffect">
                                  <p:stCondLst>
                                    <p:cond delay="0"/>
                                  </p:stCondLst>
                                  <p:childTnLst>
                                    <p:set>
                                      <p:cBhvr>
                                        <p:cTn id="57" dur="1" fill="hold">
                                          <p:stCondLst>
                                            <p:cond delay="0"/>
                                          </p:stCondLst>
                                        </p:cTn>
                                        <p:tgtEl>
                                          <p:spTgt spid="10"/>
                                        </p:tgtEl>
                                        <p:attrNameLst>
                                          <p:attrName>style.visibility</p:attrName>
                                        </p:attrNameLst>
                                      </p:cBhvr>
                                      <p:to>
                                        <p:strVal val="visible"/>
                                      </p:to>
                                    </p:set>
                                    <p:anim calcmode="lin" valueType="num">
                                      <p:cBhvr>
                                        <p:cTn id="58" dur="1000" fill="hold"/>
                                        <p:tgtEl>
                                          <p:spTgt spid="10"/>
                                        </p:tgtEl>
                                        <p:attrNameLst>
                                          <p:attrName>ppt_w</p:attrName>
                                        </p:attrNameLst>
                                      </p:cBhvr>
                                      <p:tavLst>
                                        <p:tav tm="0">
                                          <p:val>
                                            <p:strVal val="#ppt_w+.3"/>
                                          </p:val>
                                        </p:tav>
                                        <p:tav tm="100000">
                                          <p:val>
                                            <p:strVal val="#ppt_w"/>
                                          </p:val>
                                        </p:tav>
                                      </p:tavLst>
                                    </p:anim>
                                    <p:anim calcmode="lin" valueType="num">
                                      <p:cBhvr>
                                        <p:cTn id="59" dur="1000" fill="hold"/>
                                        <p:tgtEl>
                                          <p:spTgt spid="10"/>
                                        </p:tgtEl>
                                        <p:attrNameLst>
                                          <p:attrName>ppt_h</p:attrName>
                                        </p:attrNameLst>
                                      </p:cBhvr>
                                      <p:tavLst>
                                        <p:tav tm="0">
                                          <p:val>
                                            <p:strVal val="#ppt_h"/>
                                          </p:val>
                                        </p:tav>
                                        <p:tav tm="100000">
                                          <p:val>
                                            <p:strVal val="#ppt_h"/>
                                          </p:val>
                                        </p:tav>
                                      </p:tavLst>
                                    </p:anim>
                                    <p:animEffect transition="in" filter="fade">
                                      <p:cBhvr>
                                        <p:cTn id="60" dur="1000"/>
                                        <p:tgtEl>
                                          <p:spTgt spid="10"/>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xit" presetSubtype="0" fill="hold" grpId="1" nodeType="clickEffect">
                                  <p:stCondLst>
                                    <p:cond delay="0"/>
                                  </p:stCondLst>
                                  <p:childTnLst>
                                    <p:animEffect transition="out" filter="fade">
                                      <p:cBhvr>
                                        <p:cTn id="64" dur="1000"/>
                                        <p:tgtEl>
                                          <p:spTgt spid="10"/>
                                        </p:tgtEl>
                                      </p:cBhvr>
                                    </p:animEffect>
                                    <p:set>
                                      <p:cBhvr>
                                        <p:cTn id="65" dur="1" fill="hold">
                                          <p:stCondLst>
                                            <p:cond delay="999"/>
                                          </p:stCondLst>
                                        </p:cTn>
                                        <p:tgtEl>
                                          <p:spTgt spid="10"/>
                                        </p:tgtEl>
                                        <p:attrNameLst>
                                          <p:attrName>style.visibility</p:attrName>
                                        </p:attrNameLst>
                                      </p:cBhvr>
                                      <p:to>
                                        <p:strVal val="hidden"/>
                                      </p:to>
                                    </p:set>
                                  </p:childTnLst>
                                </p:cTn>
                              </p:par>
                              <p:par>
                                <p:cTn id="66" presetID="35" presetClass="entr" presetSubtype="0" fill="hold" grpId="0" nodeType="with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fade">
                                      <p:cBhvr>
                                        <p:cTn id="68" dur="2000"/>
                                        <p:tgtEl>
                                          <p:spTgt spid="14"/>
                                        </p:tgtEl>
                                      </p:cBhvr>
                                    </p:animEffect>
                                    <p:anim calcmode="lin" valueType="num">
                                      <p:cBhvr>
                                        <p:cTn id="69" dur="2000" fill="hold"/>
                                        <p:tgtEl>
                                          <p:spTgt spid="14"/>
                                        </p:tgtEl>
                                        <p:attrNameLst>
                                          <p:attrName>style.rotation</p:attrName>
                                        </p:attrNameLst>
                                      </p:cBhvr>
                                      <p:tavLst>
                                        <p:tav tm="0">
                                          <p:val>
                                            <p:fltVal val="720"/>
                                          </p:val>
                                        </p:tav>
                                        <p:tav tm="100000">
                                          <p:val>
                                            <p:fltVal val="0"/>
                                          </p:val>
                                        </p:tav>
                                      </p:tavLst>
                                    </p:anim>
                                    <p:anim calcmode="lin" valueType="num">
                                      <p:cBhvr>
                                        <p:cTn id="70" dur="2000" fill="hold"/>
                                        <p:tgtEl>
                                          <p:spTgt spid="14"/>
                                        </p:tgtEl>
                                        <p:attrNameLst>
                                          <p:attrName>ppt_h</p:attrName>
                                        </p:attrNameLst>
                                      </p:cBhvr>
                                      <p:tavLst>
                                        <p:tav tm="0">
                                          <p:val>
                                            <p:fltVal val="0"/>
                                          </p:val>
                                        </p:tav>
                                        <p:tav tm="100000">
                                          <p:val>
                                            <p:strVal val="#ppt_h"/>
                                          </p:val>
                                        </p:tav>
                                      </p:tavLst>
                                    </p:anim>
                                    <p:anim calcmode="lin" valueType="num">
                                      <p:cBhvr>
                                        <p:cTn id="71" dur="2000" fill="hold"/>
                                        <p:tgtEl>
                                          <p:spTgt spid="14"/>
                                        </p:tgtEl>
                                        <p:attrNameLst>
                                          <p:attrName>ppt_w</p:attrName>
                                        </p:attrNameLst>
                                      </p:cBhvr>
                                      <p:tavLst>
                                        <p:tav tm="0">
                                          <p:val>
                                            <p:fltVal val="0"/>
                                          </p:val>
                                        </p:tav>
                                        <p:tav tm="100000">
                                          <p:val>
                                            <p:strVal val="#ppt_w"/>
                                          </p:val>
                                        </p:tav>
                                      </p:tavLst>
                                    </p:anim>
                                  </p:childTnLst>
                                </p:cTn>
                              </p:par>
                              <p:par>
                                <p:cTn id="72" presetID="35" presetClass="entr" presetSubtype="0" fill="hold" grpId="0" nodeType="withEffect">
                                  <p:stCondLst>
                                    <p:cond delay="0"/>
                                  </p:stCondLst>
                                  <p:childTnLst>
                                    <p:set>
                                      <p:cBhvr>
                                        <p:cTn id="73" dur="1" fill="hold">
                                          <p:stCondLst>
                                            <p:cond delay="0"/>
                                          </p:stCondLst>
                                        </p:cTn>
                                        <p:tgtEl>
                                          <p:spTgt spid="20"/>
                                        </p:tgtEl>
                                        <p:attrNameLst>
                                          <p:attrName>style.visibility</p:attrName>
                                        </p:attrNameLst>
                                      </p:cBhvr>
                                      <p:to>
                                        <p:strVal val="visible"/>
                                      </p:to>
                                    </p:set>
                                    <p:animEffect transition="in" filter="fade">
                                      <p:cBhvr>
                                        <p:cTn id="74" dur="2000"/>
                                        <p:tgtEl>
                                          <p:spTgt spid="20"/>
                                        </p:tgtEl>
                                      </p:cBhvr>
                                    </p:animEffect>
                                    <p:anim calcmode="lin" valueType="num">
                                      <p:cBhvr>
                                        <p:cTn id="75" dur="2000" fill="hold"/>
                                        <p:tgtEl>
                                          <p:spTgt spid="20"/>
                                        </p:tgtEl>
                                        <p:attrNameLst>
                                          <p:attrName>style.rotation</p:attrName>
                                        </p:attrNameLst>
                                      </p:cBhvr>
                                      <p:tavLst>
                                        <p:tav tm="0">
                                          <p:val>
                                            <p:fltVal val="720"/>
                                          </p:val>
                                        </p:tav>
                                        <p:tav tm="100000">
                                          <p:val>
                                            <p:fltVal val="0"/>
                                          </p:val>
                                        </p:tav>
                                      </p:tavLst>
                                    </p:anim>
                                    <p:anim calcmode="lin" valueType="num">
                                      <p:cBhvr>
                                        <p:cTn id="76" dur="2000" fill="hold"/>
                                        <p:tgtEl>
                                          <p:spTgt spid="20"/>
                                        </p:tgtEl>
                                        <p:attrNameLst>
                                          <p:attrName>ppt_h</p:attrName>
                                        </p:attrNameLst>
                                      </p:cBhvr>
                                      <p:tavLst>
                                        <p:tav tm="0">
                                          <p:val>
                                            <p:fltVal val="0"/>
                                          </p:val>
                                        </p:tav>
                                        <p:tav tm="100000">
                                          <p:val>
                                            <p:strVal val="#ppt_h"/>
                                          </p:val>
                                        </p:tav>
                                      </p:tavLst>
                                    </p:anim>
                                    <p:anim calcmode="lin" valueType="num">
                                      <p:cBhvr>
                                        <p:cTn id="77" dur="2000" fill="hold"/>
                                        <p:tgtEl>
                                          <p:spTgt spid="20"/>
                                        </p:tgtEl>
                                        <p:attrNameLst>
                                          <p:attrName>ppt_w</p:attrName>
                                        </p:attrNameLst>
                                      </p:cBhvr>
                                      <p:tavLst>
                                        <p:tav tm="0">
                                          <p:val>
                                            <p:fltVal val="0"/>
                                          </p:val>
                                        </p:tav>
                                        <p:tav tm="100000">
                                          <p:val>
                                            <p:strVal val="#ppt_w"/>
                                          </p:val>
                                        </p:tav>
                                      </p:tavLst>
                                    </p:anim>
                                  </p:childTnLst>
                                </p:cTn>
                              </p:par>
                              <p:par>
                                <p:cTn id="78" presetID="35" presetClass="entr" presetSubtype="0" fill="hold" grpId="0" nodeType="withEffect">
                                  <p:stCondLst>
                                    <p:cond delay="0"/>
                                  </p:stCondLst>
                                  <p:childTnLst>
                                    <p:set>
                                      <p:cBhvr>
                                        <p:cTn id="79" dur="1" fill="hold">
                                          <p:stCondLst>
                                            <p:cond delay="0"/>
                                          </p:stCondLst>
                                        </p:cTn>
                                        <p:tgtEl>
                                          <p:spTgt spid="15"/>
                                        </p:tgtEl>
                                        <p:attrNameLst>
                                          <p:attrName>style.visibility</p:attrName>
                                        </p:attrNameLst>
                                      </p:cBhvr>
                                      <p:to>
                                        <p:strVal val="visible"/>
                                      </p:to>
                                    </p:set>
                                    <p:animEffect transition="in" filter="fade">
                                      <p:cBhvr>
                                        <p:cTn id="80" dur="2000"/>
                                        <p:tgtEl>
                                          <p:spTgt spid="15"/>
                                        </p:tgtEl>
                                      </p:cBhvr>
                                    </p:animEffect>
                                    <p:anim calcmode="lin" valueType="num">
                                      <p:cBhvr>
                                        <p:cTn id="81" dur="2000" fill="hold"/>
                                        <p:tgtEl>
                                          <p:spTgt spid="15"/>
                                        </p:tgtEl>
                                        <p:attrNameLst>
                                          <p:attrName>style.rotation</p:attrName>
                                        </p:attrNameLst>
                                      </p:cBhvr>
                                      <p:tavLst>
                                        <p:tav tm="0">
                                          <p:val>
                                            <p:fltVal val="720"/>
                                          </p:val>
                                        </p:tav>
                                        <p:tav tm="100000">
                                          <p:val>
                                            <p:fltVal val="0"/>
                                          </p:val>
                                        </p:tav>
                                      </p:tavLst>
                                    </p:anim>
                                    <p:anim calcmode="lin" valueType="num">
                                      <p:cBhvr>
                                        <p:cTn id="82" dur="2000" fill="hold"/>
                                        <p:tgtEl>
                                          <p:spTgt spid="15"/>
                                        </p:tgtEl>
                                        <p:attrNameLst>
                                          <p:attrName>ppt_h</p:attrName>
                                        </p:attrNameLst>
                                      </p:cBhvr>
                                      <p:tavLst>
                                        <p:tav tm="0">
                                          <p:val>
                                            <p:fltVal val="0"/>
                                          </p:val>
                                        </p:tav>
                                        <p:tav tm="100000">
                                          <p:val>
                                            <p:strVal val="#ppt_h"/>
                                          </p:val>
                                        </p:tav>
                                      </p:tavLst>
                                    </p:anim>
                                    <p:anim calcmode="lin" valueType="num">
                                      <p:cBhvr>
                                        <p:cTn id="83" dur="2000" fill="hold"/>
                                        <p:tgtEl>
                                          <p:spTgt spid="15"/>
                                        </p:tgtEl>
                                        <p:attrNameLst>
                                          <p:attrName>ppt_w</p:attrName>
                                        </p:attrNameLst>
                                      </p:cBhvr>
                                      <p:tavLst>
                                        <p:tav tm="0">
                                          <p:val>
                                            <p:fltVal val="0"/>
                                          </p:val>
                                        </p:tav>
                                        <p:tav tm="100000">
                                          <p:val>
                                            <p:strVal val="#ppt_w"/>
                                          </p:val>
                                        </p:tav>
                                      </p:tavLst>
                                    </p:anim>
                                  </p:childTnLst>
                                </p:cTn>
                              </p:par>
                            </p:childTnLst>
                          </p:cTn>
                        </p:par>
                      </p:childTnLst>
                    </p:cTn>
                  </p:par>
                  <p:par>
                    <p:cTn id="84" fill="hold">
                      <p:stCondLst>
                        <p:cond delay="indefinite"/>
                      </p:stCondLst>
                      <p:childTnLst>
                        <p:par>
                          <p:cTn id="85" fill="hold">
                            <p:stCondLst>
                              <p:cond delay="0"/>
                            </p:stCondLst>
                            <p:childTnLst>
                              <p:par>
                                <p:cTn id="86" presetID="18" presetClass="entr" presetSubtype="12" fill="hold" grpId="0" nodeType="clickEffect">
                                  <p:stCondLst>
                                    <p:cond delay="0"/>
                                  </p:stCondLst>
                                  <p:childTnLst>
                                    <p:set>
                                      <p:cBhvr>
                                        <p:cTn id="87" dur="1" fill="hold">
                                          <p:stCondLst>
                                            <p:cond delay="0"/>
                                          </p:stCondLst>
                                        </p:cTn>
                                        <p:tgtEl>
                                          <p:spTgt spid="17"/>
                                        </p:tgtEl>
                                        <p:attrNameLst>
                                          <p:attrName>style.visibility</p:attrName>
                                        </p:attrNameLst>
                                      </p:cBhvr>
                                      <p:to>
                                        <p:strVal val="visible"/>
                                      </p:to>
                                    </p:set>
                                    <p:animEffect transition="in" filter="strips(downLeft)">
                                      <p:cBhvr>
                                        <p:cTn id="88" dur="500"/>
                                        <p:tgtEl>
                                          <p:spTgt spid="17"/>
                                        </p:tgtEl>
                                      </p:cBhvr>
                                    </p:animEffect>
                                  </p:childTnLst>
                                </p:cTn>
                              </p:par>
                              <p:par>
                                <p:cTn id="89" presetID="18" presetClass="entr" presetSubtype="12" fill="hold" grpId="0" nodeType="withEffect">
                                  <p:stCondLst>
                                    <p:cond delay="0"/>
                                  </p:stCondLst>
                                  <p:childTnLst>
                                    <p:set>
                                      <p:cBhvr>
                                        <p:cTn id="90" dur="1" fill="hold">
                                          <p:stCondLst>
                                            <p:cond delay="0"/>
                                          </p:stCondLst>
                                        </p:cTn>
                                        <p:tgtEl>
                                          <p:spTgt spid="16"/>
                                        </p:tgtEl>
                                        <p:attrNameLst>
                                          <p:attrName>style.visibility</p:attrName>
                                        </p:attrNameLst>
                                      </p:cBhvr>
                                      <p:to>
                                        <p:strVal val="visible"/>
                                      </p:to>
                                    </p:set>
                                    <p:animEffect transition="in" filter="strips(downLeft)">
                                      <p:cBhvr>
                                        <p:cTn id="91" dur="500"/>
                                        <p:tgtEl>
                                          <p:spTgt spid="16"/>
                                        </p:tgtEl>
                                      </p:cBhvr>
                                    </p:animEffect>
                                  </p:childTnLst>
                                </p:cTn>
                              </p:par>
                            </p:childTnLst>
                          </p:cTn>
                        </p:par>
                      </p:childTnLst>
                    </p:cTn>
                  </p:par>
                  <p:par>
                    <p:cTn id="92" fill="hold">
                      <p:stCondLst>
                        <p:cond delay="indefinite"/>
                      </p:stCondLst>
                      <p:childTnLst>
                        <p:par>
                          <p:cTn id="93" fill="hold">
                            <p:stCondLst>
                              <p:cond delay="0"/>
                            </p:stCondLst>
                            <p:childTnLst>
                              <p:par>
                                <p:cTn id="94" presetID="18" presetClass="entr" presetSubtype="12" fill="hold" grpId="0" nodeType="clickEffect">
                                  <p:stCondLst>
                                    <p:cond delay="0"/>
                                  </p:stCondLst>
                                  <p:childTnLst>
                                    <p:set>
                                      <p:cBhvr>
                                        <p:cTn id="95" dur="1" fill="hold">
                                          <p:stCondLst>
                                            <p:cond delay="0"/>
                                          </p:stCondLst>
                                        </p:cTn>
                                        <p:tgtEl>
                                          <p:spTgt spid="19"/>
                                        </p:tgtEl>
                                        <p:attrNameLst>
                                          <p:attrName>style.visibility</p:attrName>
                                        </p:attrNameLst>
                                      </p:cBhvr>
                                      <p:to>
                                        <p:strVal val="visible"/>
                                      </p:to>
                                    </p:set>
                                    <p:animEffect transition="in" filter="strips(downLeft)">
                                      <p:cBhvr>
                                        <p:cTn id="96" dur="500"/>
                                        <p:tgtEl>
                                          <p:spTgt spid="19"/>
                                        </p:tgtEl>
                                      </p:cBhvr>
                                    </p:animEffect>
                                  </p:childTnLst>
                                </p:cTn>
                              </p:par>
                              <p:par>
                                <p:cTn id="97" presetID="18" presetClass="entr" presetSubtype="12" fill="hold" grpId="0" nodeType="withEffect">
                                  <p:stCondLst>
                                    <p:cond delay="0"/>
                                  </p:stCondLst>
                                  <p:childTnLst>
                                    <p:set>
                                      <p:cBhvr>
                                        <p:cTn id="98" dur="1" fill="hold">
                                          <p:stCondLst>
                                            <p:cond delay="0"/>
                                          </p:stCondLst>
                                        </p:cTn>
                                        <p:tgtEl>
                                          <p:spTgt spid="21"/>
                                        </p:tgtEl>
                                        <p:attrNameLst>
                                          <p:attrName>style.visibility</p:attrName>
                                        </p:attrNameLst>
                                      </p:cBhvr>
                                      <p:to>
                                        <p:strVal val="visible"/>
                                      </p:to>
                                    </p:set>
                                    <p:animEffect transition="in" filter="strips(downLeft)">
                                      <p:cBhvr>
                                        <p:cTn id="9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8" grpId="1" animBg="1"/>
      <p:bldP spid="8" grpId="2" animBg="1"/>
      <p:bldP spid="9" grpId="0" animBg="1"/>
      <p:bldP spid="9" grpId="1" animBg="1"/>
      <p:bldP spid="10" grpId="0" animBg="1"/>
      <p:bldP spid="10" grpId="1" animBg="1"/>
      <p:bldP spid="14" grpId="0" animBg="1"/>
      <p:bldP spid="15" grpId="0" animBg="1"/>
      <p:bldP spid="16" grpId="0" animBg="1"/>
      <p:bldP spid="17" grpId="0" animBg="1"/>
      <p:bldP spid="19" grpId="0" animBg="1"/>
      <p:bldP spid="21"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b="1" dirty="0" smtClean="0"/>
              <a:t>Contributions</a:t>
            </a:r>
            <a:endParaRPr lang="en-US" sz="2400" b="1" dirty="0"/>
          </a:p>
        </p:txBody>
      </p:sp>
      <p:sp>
        <p:nvSpPr>
          <p:cNvPr id="3" name="Content Placeholder 2"/>
          <p:cNvSpPr>
            <a:spLocks noGrp="1"/>
          </p:cNvSpPr>
          <p:nvPr>
            <p:ph idx="1"/>
          </p:nvPr>
        </p:nvSpPr>
        <p:spPr>
          <a:xfrm>
            <a:off x="685800" y="2286000"/>
            <a:ext cx="7924800" cy="3962400"/>
          </a:xfrm>
        </p:spPr>
        <p:txBody>
          <a:bodyPr/>
          <a:lstStyle/>
          <a:p>
            <a:pPr>
              <a:lnSpc>
                <a:spcPct val="130000"/>
              </a:lnSpc>
            </a:pPr>
            <a:r>
              <a:rPr lang="en-US" sz="2000" dirty="0" smtClean="0"/>
              <a:t>Correlating the computation throughput and performance metrics</a:t>
            </a:r>
          </a:p>
          <a:p>
            <a:pPr lvl="1">
              <a:lnSpc>
                <a:spcPct val="130000"/>
              </a:lnSpc>
            </a:pPr>
            <a:r>
              <a:rPr lang="en-US" sz="1800" dirty="0" smtClean="0"/>
              <a:t>Relative importance of different metrics</a:t>
            </a:r>
          </a:p>
          <a:p>
            <a:pPr lvl="1">
              <a:lnSpc>
                <a:spcPct val="130000"/>
              </a:lnSpc>
            </a:pPr>
            <a:r>
              <a:rPr lang="en-US" sz="1800" dirty="0" smtClean="0"/>
              <a:t>Partial dependence between the throughput and metrics</a:t>
            </a:r>
          </a:p>
          <a:p>
            <a:pPr>
              <a:lnSpc>
                <a:spcPct val="130000"/>
              </a:lnSpc>
            </a:pPr>
            <a:r>
              <a:rPr lang="en-US" sz="2000" dirty="0" smtClean="0"/>
              <a:t>Identifying decisive factors to GPU power consumption</a:t>
            </a:r>
          </a:p>
          <a:p>
            <a:pPr lvl="1">
              <a:lnSpc>
                <a:spcPct val="130000"/>
              </a:lnSpc>
            </a:pPr>
            <a:r>
              <a:rPr lang="en-US" sz="1800" dirty="0" smtClean="0"/>
              <a:t>Find out variables that pose significant impact on GPU power</a:t>
            </a:r>
          </a:p>
          <a:p>
            <a:pPr>
              <a:lnSpc>
                <a:spcPct val="130000"/>
              </a:lnSpc>
            </a:pPr>
            <a:r>
              <a:rPr lang="en-US" sz="2000" dirty="0" smtClean="0"/>
              <a:t>Extracting instructive principles</a:t>
            </a:r>
          </a:p>
          <a:p>
            <a:pPr lvl="1">
              <a:lnSpc>
                <a:spcPct val="130000"/>
              </a:lnSpc>
            </a:pPr>
            <a:r>
              <a:rPr lang="en-US" sz="1800" dirty="0" smtClean="0"/>
              <a:t>Propose possible solutions for software optimization</a:t>
            </a:r>
          </a:p>
          <a:p>
            <a:pPr lvl="1">
              <a:lnSpc>
                <a:spcPct val="130000"/>
              </a:lnSpc>
            </a:pPr>
            <a:r>
              <a:rPr lang="en-US" sz="1800" dirty="0" smtClean="0"/>
              <a:t>Point out hardware components that need to be further upgraded</a:t>
            </a:r>
            <a:endParaRPr lang="en-US" sz="1800" dirty="0"/>
          </a:p>
        </p:txBody>
      </p:sp>
      <p:sp>
        <p:nvSpPr>
          <p:cNvPr id="4" name="Slide Number Placeholder 3"/>
          <p:cNvSpPr>
            <a:spLocks noGrp="1"/>
          </p:cNvSpPr>
          <p:nvPr>
            <p:ph type="sldNum" sz="quarter" idx="12"/>
          </p:nvPr>
        </p:nvSpPr>
        <p:spPr/>
        <p:txBody>
          <a:bodyPr/>
          <a:lstStyle/>
          <a:p>
            <a:fld id="{BC3A7D4B-5CDC-47F6-8626-45EF3228D78D}"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000" dirty="0" smtClean="0"/>
              <a:t>Target GPU- ATI </a:t>
            </a:r>
            <a:r>
              <a:rPr lang="en-US" sz="2000" dirty="0" err="1" smtClean="0"/>
              <a:t>Radeon</a:t>
            </a:r>
            <a:r>
              <a:rPr lang="en-US" sz="2000" dirty="0" smtClean="0"/>
              <a:t> HD 5870</a:t>
            </a:r>
            <a:endParaRPr lang="en-US" sz="2000" dirty="0"/>
          </a:p>
        </p:txBody>
      </p:sp>
      <p:pic>
        <p:nvPicPr>
          <p:cNvPr id="30722" name="Picture 2"/>
          <p:cNvPicPr>
            <a:picLocks noChangeAspect="1" noChangeArrowheads="1"/>
          </p:cNvPicPr>
          <p:nvPr/>
        </p:nvPicPr>
        <p:blipFill>
          <a:blip r:embed="rId3" cstate="print"/>
          <a:srcRect/>
          <a:stretch>
            <a:fillRect/>
          </a:stretch>
        </p:blipFill>
        <p:spPr bwMode="auto">
          <a:xfrm>
            <a:off x="609600" y="2286000"/>
            <a:ext cx="3509963" cy="3573361"/>
          </a:xfrm>
          <a:prstGeom prst="rect">
            <a:avLst/>
          </a:prstGeom>
          <a:noFill/>
          <a:ln w="9525">
            <a:noFill/>
            <a:miter lim="800000"/>
            <a:headEnd/>
            <a:tailEnd/>
          </a:ln>
        </p:spPr>
      </p:pic>
      <p:pic>
        <p:nvPicPr>
          <p:cNvPr id="30723" name="Picture 3"/>
          <p:cNvPicPr>
            <a:picLocks noChangeAspect="1" noChangeArrowheads="1"/>
          </p:cNvPicPr>
          <p:nvPr/>
        </p:nvPicPr>
        <p:blipFill>
          <a:blip r:embed="rId4" cstate="print"/>
          <a:srcRect/>
          <a:stretch>
            <a:fillRect/>
          </a:stretch>
        </p:blipFill>
        <p:spPr bwMode="auto">
          <a:xfrm>
            <a:off x="4191000" y="2438400"/>
            <a:ext cx="4466706" cy="609600"/>
          </a:xfrm>
          <a:prstGeom prst="rect">
            <a:avLst/>
          </a:prstGeom>
          <a:noFill/>
          <a:ln w="9525">
            <a:noFill/>
            <a:miter lim="800000"/>
            <a:headEnd/>
            <a:tailEnd/>
          </a:ln>
        </p:spPr>
      </p:pic>
      <p:sp>
        <p:nvSpPr>
          <p:cNvPr id="8" name="Right Arrow 7"/>
          <p:cNvSpPr/>
          <p:nvPr/>
        </p:nvSpPr>
        <p:spPr bwMode="auto">
          <a:xfrm>
            <a:off x="3657600" y="2667000"/>
            <a:ext cx="457200" cy="228600"/>
          </a:xfrm>
          <a:prstGeom prst="rightArrow">
            <a:avLst/>
          </a:prstGeom>
          <a:solidFill>
            <a:srgbClr val="00B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9" name="Oval 8"/>
          <p:cNvSpPr/>
          <p:nvPr/>
        </p:nvSpPr>
        <p:spPr bwMode="auto">
          <a:xfrm>
            <a:off x="2438400" y="2590800"/>
            <a:ext cx="1143000" cy="304800"/>
          </a:xfrm>
          <a:prstGeom prst="ellipse">
            <a:avLst/>
          </a:prstGeom>
          <a:solidFill>
            <a:schemeClr val="accent1">
              <a:alpha val="43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10" name="TextBox 9"/>
          <p:cNvSpPr txBox="1"/>
          <p:nvPr/>
        </p:nvSpPr>
        <p:spPr>
          <a:xfrm>
            <a:off x="5181600" y="3276600"/>
            <a:ext cx="1696298" cy="400110"/>
          </a:xfrm>
          <a:prstGeom prst="rect">
            <a:avLst/>
          </a:prstGeom>
          <a:noFill/>
        </p:spPr>
        <p:txBody>
          <a:bodyPr wrap="none" rtlCol="0">
            <a:spAutoFit/>
          </a:bodyPr>
          <a:lstStyle/>
          <a:p>
            <a:r>
              <a:rPr lang="en-US" sz="2000" dirty="0" smtClean="0"/>
              <a:t>SIMD Engine</a:t>
            </a:r>
            <a:endParaRPr lang="en-US" sz="2000" dirty="0"/>
          </a:p>
        </p:txBody>
      </p:sp>
      <p:sp>
        <p:nvSpPr>
          <p:cNvPr id="11" name="Down Arrow 10"/>
          <p:cNvSpPr/>
          <p:nvPr/>
        </p:nvSpPr>
        <p:spPr bwMode="auto">
          <a:xfrm>
            <a:off x="4572000" y="2971800"/>
            <a:ext cx="228600" cy="8382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pic>
        <p:nvPicPr>
          <p:cNvPr id="30726" name="Picture 6"/>
          <p:cNvPicPr>
            <a:picLocks noChangeAspect="1" noChangeArrowheads="1"/>
          </p:cNvPicPr>
          <p:nvPr/>
        </p:nvPicPr>
        <p:blipFill>
          <a:blip r:embed="rId5" cstate="print"/>
          <a:srcRect/>
          <a:stretch>
            <a:fillRect/>
          </a:stretch>
        </p:blipFill>
        <p:spPr bwMode="auto">
          <a:xfrm>
            <a:off x="4495800" y="3886200"/>
            <a:ext cx="3514725" cy="1622772"/>
          </a:xfrm>
          <a:prstGeom prst="rect">
            <a:avLst/>
          </a:prstGeom>
          <a:noFill/>
          <a:ln w="9525">
            <a:noFill/>
            <a:miter lim="800000"/>
            <a:headEnd/>
            <a:tailEnd/>
          </a:ln>
        </p:spPr>
      </p:pic>
      <p:sp>
        <p:nvSpPr>
          <p:cNvPr id="15" name="TextBox 14"/>
          <p:cNvSpPr txBox="1"/>
          <p:nvPr/>
        </p:nvSpPr>
        <p:spPr>
          <a:xfrm>
            <a:off x="5105400" y="5638800"/>
            <a:ext cx="2222083" cy="400110"/>
          </a:xfrm>
          <a:prstGeom prst="rect">
            <a:avLst/>
          </a:prstGeom>
          <a:noFill/>
        </p:spPr>
        <p:txBody>
          <a:bodyPr wrap="none" rtlCol="0">
            <a:spAutoFit/>
          </a:bodyPr>
          <a:lstStyle/>
          <a:p>
            <a:r>
              <a:rPr lang="en-US" sz="2000" dirty="0" smtClean="0"/>
              <a:t>Thread Processor</a:t>
            </a:r>
            <a:endParaRPr lang="en-US" sz="2000" dirty="0"/>
          </a:p>
        </p:txBody>
      </p:sp>
      <p:sp>
        <p:nvSpPr>
          <p:cNvPr id="12" name="Slide Number Placeholder 11"/>
          <p:cNvSpPr>
            <a:spLocks noGrp="1"/>
          </p:cNvSpPr>
          <p:nvPr>
            <p:ph type="sldNum" sz="quarter" idx="12"/>
          </p:nvPr>
        </p:nvSpPr>
        <p:spPr/>
        <p:txBody>
          <a:bodyPr/>
          <a:lstStyle/>
          <a:p>
            <a:fld id="{BC3A7D4B-5CDC-47F6-8626-45EF3228D78D}"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par>
                                <p:cTn id="10" presetID="35" presetClass="emph" presetSubtype="0" fill="hold" grpId="2" nodeType="withEffect">
                                  <p:stCondLst>
                                    <p:cond delay="0"/>
                                  </p:stCondLst>
                                  <p:childTnLst>
                                    <p:anim calcmode="discrete" valueType="str">
                                      <p:cBhvr>
                                        <p:cTn id="11" dur="1000" fill="hold"/>
                                        <p:tgtEl>
                                          <p:spTgt spid="9"/>
                                        </p:tgtEl>
                                        <p:attrNameLst>
                                          <p:attrName>style.visibility</p:attrName>
                                        </p:attrNameLst>
                                      </p:cBhvr>
                                      <p:tavLst>
                                        <p:tav tm="0">
                                          <p:val>
                                            <p:strVal val="hidden"/>
                                          </p:val>
                                        </p:tav>
                                        <p:tav tm="50000">
                                          <p:val>
                                            <p:strVal val="visible"/>
                                          </p:val>
                                        </p:tav>
                                      </p:tavLst>
                                    </p:anim>
                                  </p:childTnLst>
                                </p:cTn>
                              </p:par>
                            </p:childTnLst>
                          </p:cTn>
                        </p:par>
                      </p:childTnLst>
                    </p:cTn>
                  </p:par>
                  <p:par>
                    <p:cTn id="12" fill="hold">
                      <p:stCondLst>
                        <p:cond delay="indefinite"/>
                      </p:stCondLst>
                      <p:childTnLst>
                        <p:par>
                          <p:cTn id="13" fill="hold">
                            <p:stCondLst>
                              <p:cond delay="0"/>
                            </p:stCondLst>
                            <p:childTnLst>
                              <p:par>
                                <p:cTn id="14" presetID="50" presetClass="entr" presetSubtype="0" decel="100000" fill="hold" nodeType="clickEffect">
                                  <p:stCondLst>
                                    <p:cond delay="0"/>
                                  </p:stCondLst>
                                  <p:childTnLst>
                                    <p:set>
                                      <p:cBhvr>
                                        <p:cTn id="15" dur="1" fill="hold">
                                          <p:stCondLst>
                                            <p:cond delay="0"/>
                                          </p:stCondLst>
                                        </p:cTn>
                                        <p:tgtEl>
                                          <p:spTgt spid="30723"/>
                                        </p:tgtEl>
                                        <p:attrNameLst>
                                          <p:attrName>style.visibility</p:attrName>
                                        </p:attrNameLst>
                                      </p:cBhvr>
                                      <p:to>
                                        <p:strVal val="visible"/>
                                      </p:to>
                                    </p:set>
                                    <p:anim calcmode="lin" valueType="num">
                                      <p:cBhvr>
                                        <p:cTn id="16" dur="1000" fill="hold"/>
                                        <p:tgtEl>
                                          <p:spTgt spid="30723"/>
                                        </p:tgtEl>
                                        <p:attrNameLst>
                                          <p:attrName>ppt_w</p:attrName>
                                        </p:attrNameLst>
                                      </p:cBhvr>
                                      <p:tavLst>
                                        <p:tav tm="0">
                                          <p:val>
                                            <p:strVal val="#ppt_w+.3"/>
                                          </p:val>
                                        </p:tav>
                                        <p:tav tm="100000">
                                          <p:val>
                                            <p:strVal val="#ppt_w"/>
                                          </p:val>
                                        </p:tav>
                                      </p:tavLst>
                                    </p:anim>
                                    <p:anim calcmode="lin" valueType="num">
                                      <p:cBhvr>
                                        <p:cTn id="17" dur="1000" fill="hold"/>
                                        <p:tgtEl>
                                          <p:spTgt spid="30723"/>
                                        </p:tgtEl>
                                        <p:attrNameLst>
                                          <p:attrName>ppt_h</p:attrName>
                                        </p:attrNameLst>
                                      </p:cBhvr>
                                      <p:tavLst>
                                        <p:tav tm="0">
                                          <p:val>
                                            <p:strVal val="#ppt_h"/>
                                          </p:val>
                                        </p:tav>
                                        <p:tav tm="100000">
                                          <p:val>
                                            <p:strVal val="#ppt_h"/>
                                          </p:val>
                                        </p:tav>
                                      </p:tavLst>
                                    </p:anim>
                                    <p:animEffect transition="in" filter="fade">
                                      <p:cBhvr>
                                        <p:cTn id="18" dur="1000"/>
                                        <p:tgtEl>
                                          <p:spTgt spid="30723"/>
                                        </p:tgtEl>
                                      </p:cBhvr>
                                    </p:animEffect>
                                  </p:childTnLst>
                                </p:cTn>
                              </p:par>
                              <p:par>
                                <p:cTn id="19" presetID="50" presetClass="entr" presetSubtype="0" decel="10000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1000" fill="hold"/>
                                        <p:tgtEl>
                                          <p:spTgt spid="10"/>
                                        </p:tgtEl>
                                        <p:attrNameLst>
                                          <p:attrName>ppt_w</p:attrName>
                                        </p:attrNameLst>
                                      </p:cBhvr>
                                      <p:tavLst>
                                        <p:tav tm="0">
                                          <p:val>
                                            <p:strVal val="#ppt_w+.3"/>
                                          </p:val>
                                        </p:tav>
                                        <p:tav tm="100000">
                                          <p:val>
                                            <p:strVal val="#ppt_w"/>
                                          </p:val>
                                        </p:tav>
                                      </p:tavLst>
                                    </p:anim>
                                    <p:anim calcmode="lin" valueType="num">
                                      <p:cBhvr>
                                        <p:cTn id="22" dur="1000" fill="hold"/>
                                        <p:tgtEl>
                                          <p:spTgt spid="10"/>
                                        </p:tgtEl>
                                        <p:attrNameLst>
                                          <p:attrName>ppt_h</p:attrName>
                                        </p:attrNameLst>
                                      </p:cBhvr>
                                      <p:tavLst>
                                        <p:tav tm="0">
                                          <p:val>
                                            <p:strVal val="#ppt_h"/>
                                          </p:val>
                                        </p:tav>
                                        <p:tav tm="100000">
                                          <p:val>
                                            <p:strVal val="#ppt_h"/>
                                          </p:val>
                                        </p:tav>
                                      </p:tavLst>
                                    </p:anim>
                                    <p:animEffect transition="in" filter="fade">
                                      <p:cBhvr>
                                        <p:cTn id="23" dur="1000"/>
                                        <p:tgtEl>
                                          <p:spTgt spid="10"/>
                                        </p:tgtEl>
                                      </p:cBhvr>
                                    </p:animEffect>
                                  </p:childTnLst>
                                </p:cTn>
                              </p:par>
                              <p:par>
                                <p:cTn id="24" presetID="50" presetClass="entr" presetSubtype="0" decel="100000"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1000" fill="hold"/>
                                        <p:tgtEl>
                                          <p:spTgt spid="8"/>
                                        </p:tgtEl>
                                        <p:attrNameLst>
                                          <p:attrName>ppt_w</p:attrName>
                                        </p:attrNameLst>
                                      </p:cBhvr>
                                      <p:tavLst>
                                        <p:tav tm="0">
                                          <p:val>
                                            <p:strVal val="#ppt_w+.3"/>
                                          </p:val>
                                        </p:tav>
                                        <p:tav tm="100000">
                                          <p:val>
                                            <p:strVal val="#ppt_w"/>
                                          </p:val>
                                        </p:tav>
                                      </p:tavLst>
                                    </p:anim>
                                    <p:anim calcmode="lin" valueType="num">
                                      <p:cBhvr>
                                        <p:cTn id="27" dur="1000" fill="hold"/>
                                        <p:tgtEl>
                                          <p:spTgt spid="8"/>
                                        </p:tgtEl>
                                        <p:attrNameLst>
                                          <p:attrName>ppt_h</p:attrName>
                                        </p:attrNameLst>
                                      </p:cBhvr>
                                      <p:tavLst>
                                        <p:tav tm="0">
                                          <p:val>
                                            <p:strVal val="#ppt_h"/>
                                          </p:val>
                                        </p:tav>
                                        <p:tav tm="100000">
                                          <p:val>
                                            <p:strVal val="#ppt_h"/>
                                          </p:val>
                                        </p:tav>
                                      </p:tavLst>
                                    </p:anim>
                                    <p:animEffect transition="in" filter="fade">
                                      <p:cBhvr>
                                        <p:cTn id="28" dur="10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nodeType="clickEffect">
                                  <p:stCondLst>
                                    <p:cond delay="0"/>
                                  </p:stCondLst>
                                  <p:childTnLst>
                                    <p:set>
                                      <p:cBhvr>
                                        <p:cTn id="32" dur="1" fill="hold">
                                          <p:stCondLst>
                                            <p:cond delay="0"/>
                                          </p:stCondLst>
                                        </p:cTn>
                                        <p:tgtEl>
                                          <p:spTgt spid="30726"/>
                                        </p:tgtEl>
                                        <p:attrNameLst>
                                          <p:attrName>style.visibility</p:attrName>
                                        </p:attrNameLst>
                                      </p:cBhvr>
                                      <p:to>
                                        <p:strVal val="visible"/>
                                      </p:to>
                                    </p:set>
                                    <p:anim calcmode="lin" valueType="num">
                                      <p:cBhvr>
                                        <p:cTn id="33" dur="1000" fill="hold"/>
                                        <p:tgtEl>
                                          <p:spTgt spid="30726"/>
                                        </p:tgtEl>
                                        <p:attrNameLst>
                                          <p:attrName>ppt_w</p:attrName>
                                        </p:attrNameLst>
                                      </p:cBhvr>
                                      <p:tavLst>
                                        <p:tav tm="0">
                                          <p:val>
                                            <p:strVal val="#ppt_w*0.70"/>
                                          </p:val>
                                        </p:tav>
                                        <p:tav tm="100000">
                                          <p:val>
                                            <p:strVal val="#ppt_w"/>
                                          </p:val>
                                        </p:tav>
                                      </p:tavLst>
                                    </p:anim>
                                    <p:anim calcmode="lin" valueType="num">
                                      <p:cBhvr>
                                        <p:cTn id="34" dur="1000" fill="hold"/>
                                        <p:tgtEl>
                                          <p:spTgt spid="30726"/>
                                        </p:tgtEl>
                                        <p:attrNameLst>
                                          <p:attrName>ppt_h</p:attrName>
                                        </p:attrNameLst>
                                      </p:cBhvr>
                                      <p:tavLst>
                                        <p:tav tm="0">
                                          <p:val>
                                            <p:strVal val="#ppt_h"/>
                                          </p:val>
                                        </p:tav>
                                        <p:tav tm="100000">
                                          <p:val>
                                            <p:strVal val="#ppt_h"/>
                                          </p:val>
                                        </p:tav>
                                      </p:tavLst>
                                    </p:anim>
                                    <p:animEffect transition="in" filter="fade">
                                      <p:cBhvr>
                                        <p:cTn id="35" dur="1000"/>
                                        <p:tgtEl>
                                          <p:spTgt spid="30726"/>
                                        </p:tgtEl>
                                      </p:cBhvr>
                                    </p:animEffect>
                                  </p:childTnLst>
                                </p:cTn>
                              </p:par>
                              <p:par>
                                <p:cTn id="36" presetID="55" presetClass="entr" presetSubtype="0" fill="hold" grpId="0" nodeType="with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p:cTn id="38" dur="1000" fill="hold"/>
                                        <p:tgtEl>
                                          <p:spTgt spid="15"/>
                                        </p:tgtEl>
                                        <p:attrNameLst>
                                          <p:attrName>ppt_w</p:attrName>
                                        </p:attrNameLst>
                                      </p:cBhvr>
                                      <p:tavLst>
                                        <p:tav tm="0">
                                          <p:val>
                                            <p:strVal val="#ppt_w*0.70"/>
                                          </p:val>
                                        </p:tav>
                                        <p:tav tm="100000">
                                          <p:val>
                                            <p:strVal val="#ppt_w"/>
                                          </p:val>
                                        </p:tav>
                                      </p:tavLst>
                                    </p:anim>
                                    <p:anim calcmode="lin" valueType="num">
                                      <p:cBhvr>
                                        <p:cTn id="39" dur="1000" fill="hold"/>
                                        <p:tgtEl>
                                          <p:spTgt spid="15"/>
                                        </p:tgtEl>
                                        <p:attrNameLst>
                                          <p:attrName>ppt_h</p:attrName>
                                        </p:attrNameLst>
                                      </p:cBhvr>
                                      <p:tavLst>
                                        <p:tav tm="0">
                                          <p:val>
                                            <p:strVal val="#ppt_h"/>
                                          </p:val>
                                        </p:tav>
                                        <p:tav tm="100000">
                                          <p:val>
                                            <p:strVal val="#ppt_h"/>
                                          </p:val>
                                        </p:tav>
                                      </p:tavLst>
                                    </p:anim>
                                    <p:animEffect transition="in" filter="fade">
                                      <p:cBhvr>
                                        <p:cTn id="40" dur="1000"/>
                                        <p:tgtEl>
                                          <p:spTgt spid="15"/>
                                        </p:tgtEl>
                                      </p:cBhvr>
                                    </p:animEffect>
                                  </p:childTnLst>
                                </p:cTn>
                              </p:par>
                              <p:par>
                                <p:cTn id="41" presetID="55" presetClass="entr" presetSubtype="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p:cTn id="43" dur="1000" fill="hold"/>
                                        <p:tgtEl>
                                          <p:spTgt spid="11"/>
                                        </p:tgtEl>
                                        <p:attrNameLst>
                                          <p:attrName>ppt_w</p:attrName>
                                        </p:attrNameLst>
                                      </p:cBhvr>
                                      <p:tavLst>
                                        <p:tav tm="0">
                                          <p:val>
                                            <p:strVal val="#ppt_w*0.70"/>
                                          </p:val>
                                        </p:tav>
                                        <p:tav tm="100000">
                                          <p:val>
                                            <p:strVal val="#ppt_w"/>
                                          </p:val>
                                        </p:tav>
                                      </p:tavLst>
                                    </p:anim>
                                    <p:anim calcmode="lin" valueType="num">
                                      <p:cBhvr>
                                        <p:cTn id="44" dur="1000" fill="hold"/>
                                        <p:tgtEl>
                                          <p:spTgt spid="11"/>
                                        </p:tgtEl>
                                        <p:attrNameLst>
                                          <p:attrName>ppt_h</p:attrName>
                                        </p:attrNameLst>
                                      </p:cBhvr>
                                      <p:tavLst>
                                        <p:tav tm="0">
                                          <p:val>
                                            <p:strVal val="#ppt_h"/>
                                          </p:val>
                                        </p:tav>
                                        <p:tav tm="100000">
                                          <p:val>
                                            <p:strVal val="#ppt_h"/>
                                          </p:val>
                                        </p:tav>
                                      </p:tavLst>
                                    </p:anim>
                                    <p:animEffect transition="in" filter="fade">
                                      <p:cBhvr>
                                        <p:cTn id="45"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9" grpId="2" animBg="1"/>
      <p:bldP spid="10" grpId="0"/>
      <p:bldP spid="11" grpId="0" animBg="1"/>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dirty="0" smtClean="0"/>
              <a:t>Random Forest Model</a:t>
            </a:r>
            <a:endParaRPr lang="en-US" sz="2400" dirty="0"/>
          </a:p>
        </p:txBody>
      </p:sp>
      <p:sp>
        <p:nvSpPr>
          <p:cNvPr id="3" name="Content Placeholder 2"/>
          <p:cNvSpPr>
            <a:spLocks noGrp="1"/>
          </p:cNvSpPr>
          <p:nvPr>
            <p:ph idx="1"/>
          </p:nvPr>
        </p:nvSpPr>
        <p:spPr>
          <a:xfrm>
            <a:off x="685800" y="2057400"/>
            <a:ext cx="7772400" cy="3962400"/>
          </a:xfrm>
        </p:spPr>
        <p:txBody>
          <a:bodyPr/>
          <a:lstStyle/>
          <a:p>
            <a:pPr>
              <a:lnSpc>
                <a:spcPct val="150000"/>
              </a:lnSpc>
            </a:pPr>
            <a:r>
              <a:rPr lang="en-US" sz="2000" dirty="0" smtClean="0"/>
              <a:t>Accurately capture the decisive factors from numerous input variables</a:t>
            </a:r>
          </a:p>
          <a:p>
            <a:pPr>
              <a:lnSpc>
                <a:spcPct val="150000"/>
              </a:lnSpc>
            </a:pPr>
            <a:r>
              <a:rPr lang="en-US" sz="2000" dirty="0" smtClean="0"/>
              <a:t>Ensemble model consisting of several regression trees</a:t>
            </a:r>
          </a:p>
          <a:p>
            <a:pPr>
              <a:lnSpc>
                <a:spcPct val="150000"/>
              </a:lnSpc>
            </a:pPr>
            <a:r>
              <a:rPr lang="en-US" sz="2000" dirty="0" smtClean="0"/>
              <a:t>Provides useful tools for analysis</a:t>
            </a:r>
          </a:p>
          <a:p>
            <a:pPr lvl="1">
              <a:lnSpc>
                <a:spcPct val="150000"/>
              </a:lnSpc>
            </a:pPr>
            <a:r>
              <a:rPr lang="en-US" sz="1600" dirty="0" smtClean="0"/>
              <a:t>Relative variable importance</a:t>
            </a:r>
          </a:p>
          <a:p>
            <a:pPr lvl="1">
              <a:lnSpc>
                <a:spcPct val="150000"/>
              </a:lnSpc>
            </a:pPr>
            <a:r>
              <a:rPr lang="en-US" sz="1600" dirty="0" smtClean="0"/>
              <a:t>Partial dependence plot</a:t>
            </a:r>
          </a:p>
          <a:p>
            <a:pPr>
              <a:lnSpc>
                <a:spcPct val="150000"/>
              </a:lnSpc>
            </a:pPr>
            <a:r>
              <a:rPr lang="en-US" sz="2000" dirty="0" smtClean="0"/>
              <a:t>Use Leave-one-out-cross-validation</a:t>
            </a:r>
          </a:p>
          <a:p>
            <a:pPr lvl="1">
              <a:lnSpc>
                <a:spcPct val="150000"/>
              </a:lnSpc>
            </a:pPr>
            <a:r>
              <a:rPr lang="en-US" sz="1600" dirty="0" smtClean="0"/>
              <a:t>Repeatedly choose one sample as validation and others as training</a:t>
            </a:r>
          </a:p>
          <a:p>
            <a:endParaRPr lang="en-US" sz="1800" dirty="0"/>
          </a:p>
        </p:txBody>
      </p:sp>
      <p:sp>
        <p:nvSpPr>
          <p:cNvPr id="4" name="Slide Number Placeholder 3"/>
          <p:cNvSpPr>
            <a:spLocks noGrp="1"/>
          </p:cNvSpPr>
          <p:nvPr>
            <p:ph type="sldNum" sz="quarter" idx="12"/>
          </p:nvPr>
        </p:nvSpPr>
        <p:spPr/>
        <p:txBody>
          <a:bodyPr/>
          <a:lstStyle/>
          <a:p>
            <a:fld id="{BC3A7D4B-5CDC-47F6-8626-45EF3228D78D}"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dirty="0" smtClean="0"/>
              <a:t>Experiment setup</a:t>
            </a:r>
            <a:endParaRPr lang="en-US" sz="2400" dirty="0"/>
          </a:p>
        </p:txBody>
      </p:sp>
      <p:sp>
        <p:nvSpPr>
          <p:cNvPr id="3" name="Content Placeholder 2"/>
          <p:cNvSpPr>
            <a:spLocks noGrp="1"/>
          </p:cNvSpPr>
          <p:nvPr>
            <p:ph idx="1"/>
          </p:nvPr>
        </p:nvSpPr>
        <p:spPr>
          <a:xfrm>
            <a:off x="685800" y="2057400"/>
            <a:ext cx="7772400" cy="3962400"/>
          </a:xfrm>
        </p:spPr>
        <p:txBody>
          <a:bodyPr/>
          <a:lstStyle/>
          <a:p>
            <a:pPr>
              <a:lnSpc>
                <a:spcPct val="130000"/>
              </a:lnSpc>
            </a:pPr>
            <a:r>
              <a:rPr lang="en-US" sz="2400" dirty="0" err="1" smtClean="0"/>
              <a:t>Testbed</a:t>
            </a:r>
            <a:endParaRPr lang="en-US" sz="2400" dirty="0" smtClean="0"/>
          </a:p>
          <a:p>
            <a:pPr lvl="1">
              <a:lnSpc>
                <a:spcPct val="130000"/>
              </a:lnSpc>
            </a:pPr>
            <a:r>
              <a:rPr lang="en-US" sz="2000" dirty="0" smtClean="0"/>
              <a:t>A computer equipped with an ATI </a:t>
            </a:r>
            <a:r>
              <a:rPr lang="en-US" sz="2000" dirty="0" err="1" smtClean="0"/>
              <a:t>Radeon</a:t>
            </a:r>
            <a:r>
              <a:rPr lang="en-US" sz="2000" dirty="0" smtClean="0"/>
              <a:t> HD 5870 </a:t>
            </a:r>
          </a:p>
          <a:p>
            <a:pPr lvl="1">
              <a:lnSpc>
                <a:spcPct val="130000"/>
              </a:lnSpc>
            </a:pPr>
            <a:r>
              <a:rPr lang="en-US" sz="2000" dirty="0" smtClean="0"/>
              <a:t>ATI Stream Profiler v2.1 integrated in MS Visual Studio 2010</a:t>
            </a:r>
          </a:p>
          <a:p>
            <a:pPr>
              <a:lnSpc>
                <a:spcPct val="130000"/>
              </a:lnSpc>
            </a:pPr>
            <a:r>
              <a:rPr lang="en-US" sz="2400" dirty="0" err="1" smtClean="0"/>
              <a:t>BenchMarks</a:t>
            </a:r>
            <a:endParaRPr lang="en-US" sz="2400" dirty="0" smtClean="0"/>
          </a:p>
          <a:p>
            <a:pPr lvl="1">
              <a:lnSpc>
                <a:spcPct val="130000"/>
              </a:lnSpc>
            </a:pPr>
            <a:r>
              <a:rPr lang="en-US" sz="2000" dirty="0" err="1" smtClean="0"/>
              <a:t>OpenCL</a:t>
            </a:r>
            <a:r>
              <a:rPr lang="en-US" sz="2000" dirty="0" smtClean="0"/>
              <a:t> benchmarks from ATI Stream SDK</a:t>
            </a:r>
          </a:p>
          <a:p>
            <a:pPr>
              <a:lnSpc>
                <a:spcPct val="130000"/>
              </a:lnSpc>
            </a:pPr>
            <a:r>
              <a:rPr lang="en-US" sz="2400" dirty="0" smtClean="0"/>
              <a:t>Other equipments</a:t>
            </a:r>
          </a:p>
          <a:p>
            <a:pPr lvl="1">
              <a:lnSpc>
                <a:spcPct val="130000"/>
              </a:lnSpc>
            </a:pPr>
            <a:r>
              <a:rPr lang="en-US" sz="2000" dirty="0" smtClean="0"/>
              <a:t>Yokogawa WT210 digital power meter</a:t>
            </a:r>
            <a:endParaRPr lang="en-US" sz="2000" dirty="0"/>
          </a:p>
        </p:txBody>
      </p:sp>
      <p:sp>
        <p:nvSpPr>
          <p:cNvPr id="4" name="Slide Number Placeholder 3"/>
          <p:cNvSpPr>
            <a:spLocks noGrp="1"/>
          </p:cNvSpPr>
          <p:nvPr>
            <p:ph type="sldNum" sz="quarter" idx="12"/>
          </p:nvPr>
        </p:nvSpPr>
        <p:spPr/>
        <p:txBody>
          <a:bodyPr/>
          <a:lstStyle/>
          <a:p>
            <a:fld id="{BC3A7D4B-5CDC-47F6-8626-45EF3228D78D}"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dirty="0" smtClean="0"/>
              <a:t>Overall Procedure</a:t>
            </a:r>
            <a:endParaRPr lang="en-US" sz="2400" dirty="0"/>
          </a:p>
        </p:txBody>
      </p:sp>
      <p:sp>
        <p:nvSpPr>
          <p:cNvPr id="4" name="Rectangle 3"/>
          <p:cNvSpPr/>
          <p:nvPr/>
        </p:nvSpPr>
        <p:spPr bwMode="auto">
          <a:xfrm>
            <a:off x="609600" y="2590800"/>
            <a:ext cx="1447800" cy="766482"/>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t>Target system</a:t>
            </a:r>
            <a:endParaRPr kumimoji="0" lang="en-US" sz="1800" b="0" i="0" u="none" strike="noStrike" cap="none" normalizeH="0" baseline="0" dirty="0" smtClean="0">
              <a:ln>
                <a:noFill/>
              </a:ln>
              <a:solidFill>
                <a:schemeClr val="tx1"/>
              </a:solidFill>
              <a:effectLst/>
              <a:latin typeface="Arial" charset="0"/>
              <a:ea typeface="ＭＳ Ｐゴシック" pitchFamily="121" charset="-128"/>
            </a:endParaRPr>
          </a:p>
        </p:txBody>
      </p:sp>
      <p:sp>
        <p:nvSpPr>
          <p:cNvPr id="6" name="Snip Same Side Corner Rectangle 5"/>
          <p:cNvSpPr/>
          <p:nvPr/>
        </p:nvSpPr>
        <p:spPr bwMode="auto">
          <a:xfrm>
            <a:off x="914400" y="3429000"/>
            <a:ext cx="914400" cy="152400"/>
          </a:xfrm>
          <a:prstGeom prst="snip2Same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10" name="TextBox 9"/>
          <p:cNvSpPr txBox="1"/>
          <p:nvPr/>
        </p:nvSpPr>
        <p:spPr>
          <a:xfrm>
            <a:off x="609600" y="5498068"/>
            <a:ext cx="1492716" cy="369332"/>
          </a:xfrm>
          <a:prstGeom prst="rect">
            <a:avLst/>
          </a:prstGeom>
          <a:noFill/>
        </p:spPr>
        <p:txBody>
          <a:bodyPr wrap="none" rtlCol="0">
            <a:spAutoFit/>
          </a:bodyPr>
          <a:lstStyle/>
          <a:p>
            <a:r>
              <a:rPr lang="en-US" sz="1800" dirty="0" smtClean="0"/>
              <a:t>Power meter</a:t>
            </a:r>
            <a:endParaRPr lang="en-US" sz="1800" dirty="0"/>
          </a:p>
        </p:txBody>
      </p:sp>
      <p:pic>
        <p:nvPicPr>
          <p:cNvPr id="11" name="Picture 10" descr="power meter.jpg"/>
          <p:cNvPicPr>
            <a:picLocks noChangeAspect="1"/>
          </p:cNvPicPr>
          <p:nvPr/>
        </p:nvPicPr>
        <p:blipFill>
          <a:blip r:embed="rId3" cstate="print"/>
          <a:stretch>
            <a:fillRect/>
          </a:stretch>
        </p:blipFill>
        <p:spPr>
          <a:xfrm>
            <a:off x="685800" y="4514850"/>
            <a:ext cx="1397000" cy="1047750"/>
          </a:xfrm>
          <a:prstGeom prst="rect">
            <a:avLst/>
          </a:prstGeom>
        </p:spPr>
      </p:pic>
      <p:cxnSp>
        <p:nvCxnSpPr>
          <p:cNvPr id="9" name="Straight Connector 8"/>
          <p:cNvCxnSpPr/>
          <p:nvPr/>
        </p:nvCxnSpPr>
        <p:spPr bwMode="auto">
          <a:xfrm rot="5400000">
            <a:off x="876300" y="4076700"/>
            <a:ext cx="990600" cy="0"/>
          </a:xfrm>
          <a:prstGeom prst="line">
            <a:avLst/>
          </a:prstGeom>
          <a:solidFill>
            <a:schemeClr val="accent1"/>
          </a:solidFill>
          <a:ln w="34925" cap="flat" cmpd="sng" algn="ctr">
            <a:solidFill>
              <a:schemeClr val="tx1"/>
            </a:solidFill>
            <a:prstDash val="solid"/>
            <a:round/>
            <a:headEnd type="none" w="med" len="med"/>
            <a:tailEnd type="none" w="med" len="med"/>
          </a:ln>
          <a:effectLst/>
        </p:spPr>
      </p:cxnSp>
      <p:sp>
        <p:nvSpPr>
          <p:cNvPr id="12" name="Right Arrow 11"/>
          <p:cNvSpPr/>
          <p:nvPr/>
        </p:nvSpPr>
        <p:spPr bwMode="auto">
          <a:xfrm>
            <a:off x="2133600" y="2819400"/>
            <a:ext cx="762000" cy="381000"/>
          </a:xfrm>
          <a:prstGeom prst="rightArrow">
            <a:avLst/>
          </a:prstGeom>
          <a:solidFill>
            <a:srgbClr val="22FE7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13" name="Right Arrow 12"/>
          <p:cNvSpPr/>
          <p:nvPr/>
        </p:nvSpPr>
        <p:spPr bwMode="auto">
          <a:xfrm>
            <a:off x="1981200" y="4800600"/>
            <a:ext cx="762000" cy="381000"/>
          </a:xfrm>
          <a:prstGeom prst="rightArrow">
            <a:avLst/>
          </a:prstGeom>
          <a:solidFill>
            <a:srgbClr val="22FE7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14" name="Oval 13"/>
          <p:cNvSpPr/>
          <p:nvPr/>
        </p:nvSpPr>
        <p:spPr bwMode="auto">
          <a:xfrm>
            <a:off x="2971800" y="2590800"/>
            <a:ext cx="1905000" cy="8382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ＭＳ Ｐゴシック" pitchFamily="121" charset="-128"/>
              </a:rPr>
              <a:t>Performance profile</a:t>
            </a:r>
          </a:p>
        </p:txBody>
      </p:sp>
      <p:sp>
        <p:nvSpPr>
          <p:cNvPr id="15" name="Oval 14"/>
          <p:cNvSpPr/>
          <p:nvPr/>
        </p:nvSpPr>
        <p:spPr bwMode="auto">
          <a:xfrm>
            <a:off x="2971800" y="4572000"/>
            <a:ext cx="1905000" cy="8382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ＭＳ Ｐゴシック" pitchFamily="121" charset="-128"/>
              </a:rPr>
              <a:t>Power consumption</a:t>
            </a:r>
          </a:p>
        </p:txBody>
      </p:sp>
      <p:sp>
        <p:nvSpPr>
          <p:cNvPr id="16" name="Rounded Rectangle 15"/>
          <p:cNvSpPr/>
          <p:nvPr/>
        </p:nvSpPr>
        <p:spPr bwMode="auto">
          <a:xfrm>
            <a:off x="5486400" y="3048000"/>
            <a:ext cx="1066800" cy="1752600"/>
          </a:xfrm>
          <a:prstGeom prst="roundRect">
            <a:avLst/>
          </a:prstGeom>
          <a:solidFill>
            <a:srgbClr val="00B0F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charset="0"/>
              <a:ea typeface="ＭＳ Ｐゴシック" pitchFamily="121" charset="-128"/>
            </a:endParaRPr>
          </a:p>
          <a:p>
            <a:pPr marL="0" marR="0" indent="0" algn="ctr" defTabSz="914400" rtl="0" eaLnBrk="0" fontAlgn="base" latinLnBrk="0" hangingPunct="0">
              <a:lnSpc>
                <a:spcPct val="2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ＭＳ Ｐゴシック" pitchFamily="121" charset="-128"/>
              </a:rPr>
              <a:t>Random Forest</a:t>
            </a:r>
          </a:p>
        </p:txBody>
      </p:sp>
      <p:sp>
        <p:nvSpPr>
          <p:cNvPr id="17" name="Right Arrow 16"/>
          <p:cNvSpPr/>
          <p:nvPr/>
        </p:nvSpPr>
        <p:spPr bwMode="auto">
          <a:xfrm rot="1620399">
            <a:off x="4693158" y="3428837"/>
            <a:ext cx="762000" cy="381000"/>
          </a:xfrm>
          <a:prstGeom prst="rightArrow">
            <a:avLst/>
          </a:prstGeom>
          <a:solidFill>
            <a:srgbClr val="22FE7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18" name="Right Arrow 17"/>
          <p:cNvSpPr/>
          <p:nvPr/>
        </p:nvSpPr>
        <p:spPr bwMode="auto">
          <a:xfrm rot="20609077">
            <a:off x="4686635" y="4367648"/>
            <a:ext cx="762000" cy="381000"/>
          </a:xfrm>
          <a:prstGeom prst="rightArrow">
            <a:avLst/>
          </a:prstGeom>
          <a:solidFill>
            <a:srgbClr val="22FE7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19" name="Right Arrow 18"/>
          <p:cNvSpPr/>
          <p:nvPr/>
        </p:nvSpPr>
        <p:spPr bwMode="auto">
          <a:xfrm rot="20609077">
            <a:off x="6591635" y="3377049"/>
            <a:ext cx="762000" cy="381000"/>
          </a:xfrm>
          <a:prstGeom prst="rightArrow">
            <a:avLst/>
          </a:prstGeom>
          <a:solidFill>
            <a:srgbClr val="22FE7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20" name="Right Arrow 19"/>
          <p:cNvSpPr/>
          <p:nvPr/>
        </p:nvSpPr>
        <p:spPr bwMode="auto">
          <a:xfrm rot="1620399">
            <a:off x="6598159" y="4419436"/>
            <a:ext cx="762000" cy="381000"/>
          </a:xfrm>
          <a:prstGeom prst="rightArrow">
            <a:avLst/>
          </a:prstGeom>
          <a:solidFill>
            <a:srgbClr val="22FE7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21" charset="-128"/>
            </a:endParaRPr>
          </a:p>
        </p:txBody>
      </p:sp>
      <p:sp>
        <p:nvSpPr>
          <p:cNvPr id="21" name="Rounded Rectangle 20"/>
          <p:cNvSpPr/>
          <p:nvPr/>
        </p:nvSpPr>
        <p:spPr bwMode="auto">
          <a:xfrm>
            <a:off x="7391400" y="3048000"/>
            <a:ext cx="1447800" cy="7620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ＭＳ Ｐゴシック" pitchFamily="121" charset="-128"/>
              </a:rPr>
              <a:t>Performance model</a:t>
            </a:r>
          </a:p>
        </p:txBody>
      </p:sp>
      <p:sp>
        <p:nvSpPr>
          <p:cNvPr id="22" name="Rounded Rectangle 21"/>
          <p:cNvSpPr/>
          <p:nvPr/>
        </p:nvSpPr>
        <p:spPr bwMode="auto">
          <a:xfrm>
            <a:off x="7391400" y="4343400"/>
            <a:ext cx="1447800" cy="7620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ＭＳ Ｐゴシック" pitchFamily="121" charset="-128"/>
              </a:rPr>
              <a:t>Power</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ＭＳ Ｐゴシック" pitchFamily="121" charset="-128"/>
              </a:rPr>
              <a:t> model</a:t>
            </a:r>
          </a:p>
        </p:txBody>
      </p:sp>
      <p:sp>
        <p:nvSpPr>
          <p:cNvPr id="23" name="Slide Number Placeholder 22"/>
          <p:cNvSpPr>
            <a:spLocks noGrp="1"/>
          </p:cNvSpPr>
          <p:nvPr>
            <p:ph type="sldNum" sz="quarter" idx="12"/>
          </p:nvPr>
        </p:nvSpPr>
        <p:spPr/>
        <p:txBody>
          <a:bodyPr/>
          <a:lstStyle/>
          <a:p>
            <a:fld id="{BC3A7D4B-5CDC-47F6-8626-45EF3228D78D}"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strVal val="#ppt_w*0.70"/>
                                          </p:val>
                                        </p:tav>
                                        <p:tav tm="100000">
                                          <p:val>
                                            <p:strVal val="#ppt_w"/>
                                          </p:val>
                                        </p:tav>
                                      </p:tavLst>
                                    </p:anim>
                                    <p:anim calcmode="lin" valueType="num">
                                      <p:cBhvr>
                                        <p:cTn id="8" dur="500" fill="hold"/>
                                        <p:tgtEl>
                                          <p:spTgt spid="14"/>
                                        </p:tgtEl>
                                        <p:attrNameLst>
                                          <p:attrName>ppt_h</p:attrName>
                                        </p:attrNameLst>
                                      </p:cBhvr>
                                      <p:tavLst>
                                        <p:tav tm="0">
                                          <p:val>
                                            <p:strVal val="#ppt_h"/>
                                          </p:val>
                                        </p:tav>
                                        <p:tav tm="100000">
                                          <p:val>
                                            <p:strVal val="#ppt_h"/>
                                          </p:val>
                                        </p:tav>
                                      </p:tavLst>
                                    </p:anim>
                                    <p:animEffect transition="in" filter="fade">
                                      <p:cBhvr>
                                        <p:cTn id="9" dur="500"/>
                                        <p:tgtEl>
                                          <p:spTgt spid="14"/>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strVal val="#ppt_w*0.70"/>
                                          </p:val>
                                        </p:tav>
                                        <p:tav tm="100000">
                                          <p:val>
                                            <p:strVal val="#ppt_w"/>
                                          </p:val>
                                        </p:tav>
                                      </p:tavLst>
                                    </p:anim>
                                    <p:anim calcmode="lin" valueType="num">
                                      <p:cBhvr>
                                        <p:cTn id="13" dur="500" fill="hold"/>
                                        <p:tgtEl>
                                          <p:spTgt spid="15"/>
                                        </p:tgtEl>
                                        <p:attrNameLst>
                                          <p:attrName>ppt_h</p:attrName>
                                        </p:attrNameLst>
                                      </p:cBhvr>
                                      <p:tavLst>
                                        <p:tav tm="0">
                                          <p:val>
                                            <p:strVal val="#ppt_h"/>
                                          </p:val>
                                        </p:tav>
                                        <p:tav tm="100000">
                                          <p:val>
                                            <p:strVal val="#ppt_h"/>
                                          </p:val>
                                        </p:tav>
                                      </p:tavLst>
                                    </p:anim>
                                    <p:animEffect transition="in" filter="fade">
                                      <p:cBhvr>
                                        <p:cTn id="14" dur="500"/>
                                        <p:tgtEl>
                                          <p:spTgt spid="15"/>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strVal val="#ppt_w*0.70"/>
                                          </p:val>
                                        </p:tav>
                                        <p:tav tm="100000">
                                          <p:val>
                                            <p:strVal val="#ppt_w"/>
                                          </p:val>
                                        </p:tav>
                                      </p:tavLst>
                                    </p:anim>
                                    <p:anim calcmode="lin" valueType="num">
                                      <p:cBhvr>
                                        <p:cTn id="18" dur="500" fill="hold"/>
                                        <p:tgtEl>
                                          <p:spTgt spid="13"/>
                                        </p:tgtEl>
                                        <p:attrNameLst>
                                          <p:attrName>ppt_h</p:attrName>
                                        </p:attrNameLst>
                                      </p:cBhvr>
                                      <p:tavLst>
                                        <p:tav tm="0">
                                          <p:val>
                                            <p:strVal val="#ppt_h"/>
                                          </p:val>
                                        </p:tav>
                                        <p:tav tm="100000">
                                          <p:val>
                                            <p:strVal val="#ppt_h"/>
                                          </p:val>
                                        </p:tav>
                                      </p:tavLst>
                                    </p:anim>
                                    <p:animEffect transition="in" filter="fade">
                                      <p:cBhvr>
                                        <p:cTn id="19" dur="500"/>
                                        <p:tgtEl>
                                          <p:spTgt spid="13"/>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strVal val="#ppt_w*0.70"/>
                                          </p:val>
                                        </p:tav>
                                        <p:tav tm="100000">
                                          <p:val>
                                            <p:strVal val="#ppt_w"/>
                                          </p:val>
                                        </p:tav>
                                      </p:tavLst>
                                    </p:anim>
                                    <p:anim calcmode="lin" valueType="num">
                                      <p:cBhvr>
                                        <p:cTn id="23" dur="500" fill="hold"/>
                                        <p:tgtEl>
                                          <p:spTgt spid="12"/>
                                        </p:tgtEl>
                                        <p:attrNameLst>
                                          <p:attrName>ppt_h</p:attrName>
                                        </p:attrNameLst>
                                      </p:cBhvr>
                                      <p:tavLst>
                                        <p:tav tm="0">
                                          <p:val>
                                            <p:strVal val="#ppt_h"/>
                                          </p:val>
                                        </p:tav>
                                        <p:tav tm="100000">
                                          <p:val>
                                            <p:strVal val="#ppt_h"/>
                                          </p:val>
                                        </p:tav>
                                      </p:tavLst>
                                    </p:anim>
                                    <p:animEffect transition="in" filter="fade">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p:cTn id="29" dur="500" fill="hold"/>
                                        <p:tgtEl>
                                          <p:spTgt spid="16"/>
                                        </p:tgtEl>
                                        <p:attrNameLst>
                                          <p:attrName>ppt_w</p:attrName>
                                        </p:attrNameLst>
                                      </p:cBhvr>
                                      <p:tavLst>
                                        <p:tav tm="0">
                                          <p:val>
                                            <p:strVal val="#ppt_w*0.70"/>
                                          </p:val>
                                        </p:tav>
                                        <p:tav tm="100000">
                                          <p:val>
                                            <p:strVal val="#ppt_w"/>
                                          </p:val>
                                        </p:tav>
                                      </p:tavLst>
                                    </p:anim>
                                    <p:anim calcmode="lin" valueType="num">
                                      <p:cBhvr>
                                        <p:cTn id="30" dur="500" fill="hold"/>
                                        <p:tgtEl>
                                          <p:spTgt spid="16"/>
                                        </p:tgtEl>
                                        <p:attrNameLst>
                                          <p:attrName>ppt_h</p:attrName>
                                        </p:attrNameLst>
                                      </p:cBhvr>
                                      <p:tavLst>
                                        <p:tav tm="0">
                                          <p:val>
                                            <p:strVal val="#ppt_h"/>
                                          </p:val>
                                        </p:tav>
                                        <p:tav tm="100000">
                                          <p:val>
                                            <p:strVal val="#ppt_h"/>
                                          </p:val>
                                        </p:tav>
                                      </p:tavLst>
                                    </p:anim>
                                    <p:animEffect transition="in" filter="fade">
                                      <p:cBhvr>
                                        <p:cTn id="31" dur="500"/>
                                        <p:tgtEl>
                                          <p:spTgt spid="16"/>
                                        </p:tgtEl>
                                      </p:cBhvr>
                                    </p:animEffect>
                                  </p:childTnLst>
                                </p:cTn>
                              </p:par>
                              <p:par>
                                <p:cTn id="32" presetID="55" presetClass="entr" presetSubtype="0"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500" fill="hold"/>
                                        <p:tgtEl>
                                          <p:spTgt spid="17"/>
                                        </p:tgtEl>
                                        <p:attrNameLst>
                                          <p:attrName>ppt_w</p:attrName>
                                        </p:attrNameLst>
                                      </p:cBhvr>
                                      <p:tavLst>
                                        <p:tav tm="0">
                                          <p:val>
                                            <p:strVal val="#ppt_w*0.70"/>
                                          </p:val>
                                        </p:tav>
                                        <p:tav tm="100000">
                                          <p:val>
                                            <p:strVal val="#ppt_w"/>
                                          </p:val>
                                        </p:tav>
                                      </p:tavLst>
                                    </p:anim>
                                    <p:anim calcmode="lin" valueType="num">
                                      <p:cBhvr>
                                        <p:cTn id="35" dur="500" fill="hold"/>
                                        <p:tgtEl>
                                          <p:spTgt spid="17"/>
                                        </p:tgtEl>
                                        <p:attrNameLst>
                                          <p:attrName>ppt_h</p:attrName>
                                        </p:attrNameLst>
                                      </p:cBhvr>
                                      <p:tavLst>
                                        <p:tav tm="0">
                                          <p:val>
                                            <p:strVal val="#ppt_h"/>
                                          </p:val>
                                        </p:tav>
                                        <p:tav tm="100000">
                                          <p:val>
                                            <p:strVal val="#ppt_h"/>
                                          </p:val>
                                        </p:tav>
                                      </p:tavLst>
                                    </p:anim>
                                    <p:animEffect transition="in" filter="fade">
                                      <p:cBhvr>
                                        <p:cTn id="36" dur="500"/>
                                        <p:tgtEl>
                                          <p:spTgt spid="17"/>
                                        </p:tgtEl>
                                      </p:cBhvr>
                                    </p:animEffect>
                                  </p:childTnLst>
                                </p:cTn>
                              </p:par>
                              <p:par>
                                <p:cTn id="37" presetID="55" presetClass="entr" presetSubtype="0"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anim calcmode="lin" valueType="num">
                                      <p:cBhvr>
                                        <p:cTn id="39" dur="500" fill="hold"/>
                                        <p:tgtEl>
                                          <p:spTgt spid="18"/>
                                        </p:tgtEl>
                                        <p:attrNameLst>
                                          <p:attrName>ppt_w</p:attrName>
                                        </p:attrNameLst>
                                      </p:cBhvr>
                                      <p:tavLst>
                                        <p:tav tm="0">
                                          <p:val>
                                            <p:strVal val="#ppt_w*0.70"/>
                                          </p:val>
                                        </p:tav>
                                        <p:tav tm="100000">
                                          <p:val>
                                            <p:strVal val="#ppt_w"/>
                                          </p:val>
                                        </p:tav>
                                      </p:tavLst>
                                    </p:anim>
                                    <p:anim calcmode="lin" valueType="num">
                                      <p:cBhvr>
                                        <p:cTn id="40" dur="500" fill="hold"/>
                                        <p:tgtEl>
                                          <p:spTgt spid="18"/>
                                        </p:tgtEl>
                                        <p:attrNameLst>
                                          <p:attrName>ppt_h</p:attrName>
                                        </p:attrNameLst>
                                      </p:cBhvr>
                                      <p:tavLst>
                                        <p:tav tm="0">
                                          <p:val>
                                            <p:strVal val="#ppt_h"/>
                                          </p:val>
                                        </p:tav>
                                        <p:tav tm="100000">
                                          <p:val>
                                            <p:strVal val="#ppt_h"/>
                                          </p:val>
                                        </p:tav>
                                      </p:tavLst>
                                    </p:anim>
                                    <p:animEffect transition="in" filter="fade">
                                      <p:cBhvr>
                                        <p:cTn id="41" dur="500"/>
                                        <p:tgtEl>
                                          <p:spTgt spid="18"/>
                                        </p:tgtEl>
                                      </p:cBhvr>
                                    </p:animEffect>
                                  </p:childTnLst>
                                </p:cTn>
                              </p:par>
                              <p:par>
                                <p:cTn id="42" presetID="55" presetClass="entr" presetSubtype="0" fill="hold" grpId="0" nodeType="withEffect">
                                  <p:stCondLst>
                                    <p:cond delay="0"/>
                                  </p:stCondLst>
                                  <p:childTnLst>
                                    <p:set>
                                      <p:cBhvr>
                                        <p:cTn id="43" dur="1" fill="hold">
                                          <p:stCondLst>
                                            <p:cond delay="0"/>
                                          </p:stCondLst>
                                        </p:cTn>
                                        <p:tgtEl>
                                          <p:spTgt spid="19"/>
                                        </p:tgtEl>
                                        <p:attrNameLst>
                                          <p:attrName>style.visibility</p:attrName>
                                        </p:attrNameLst>
                                      </p:cBhvr>
                                      <p:to>
                                        <p:strVal val="visible"/>
                                      </p:to>
                                    </p:set>
                                    <p:anim calcmode="lin" valueType="num">
                                      <p:cBhvr>
                                        <p:cTn id="44" dur="500" fill="hold"/>
                                        <p:tgtEl>
                                          <p:spTgt spid="19"/>
                                        </p:tgtEl>
                                        <p:attrNameLst>
                                          <p:attrName>ppt_w</p:attrName>
                                        </p:attrNameLst>
                                      </p:cBhvr>
                                      <p:tavLst>
                                        <p:tav tm="0">
                                          <p:val>
                                            <p:strVal val="#ppt_w*0.70"/>
                                          </p:val>
                                        </p:tav>
                                        <p:tav tm="100000">
                                          <p:val>
                                            <p:strVal val="#ppt_w"/>
                                          </p:val>
                                        </p:tav>
                                      </p:tavLst>
                                    </p:anim>
                                    <p:anim calcmode="lin" valueType="num">
                                      <p:cBhvr>
                                        <p:cTn id="45" dur="500" fill="hold"/>
                                        <p:tgtEl>
                                          <p:spTgt spid="19"/>
                                        </p:tgtEl>
                                        <p:attrNameLst>
                                          <p:attrName>ppt_h</p:attrName>
                                        </p:attrNameLst>
                                      </p:cBhvr>
                                      <p:tavLst>
                                        <p:tav tm="0">
                                          <p:val>
                                            <p:strVal val="#ppt_h"/>
                                          </p:val>
                                        </p:tav>
                                        <p:tav tm="100000">
                                          <p:val>
                                            <p:strVal val="#ppt_h"/>
                                          </p:val>
                                        </p:tav>
                                      </p:tavLst>
                                    </p:anim>
                                    <p:animEffect transition="in" filter="fade">
                                      <p:cBhvr>
                                        <p:cTn id="46" dur="500"/>
                                        <p:tgtEl>
                                          <p:spTgt spid="19"/>
                                        </p:tgtEl>
                                      </p:cBhvr>
                                    </p:animEffect>
                                  </p:childTnLst>
                                </p:cTn>
                              </p:par>
                              <p:par>
                                <p:cTn id="47" presetID="55" presetClass="entr" presetSubtype="0"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strVal val="#ppt_w*0.70"/>
                                          </p:val>
                                        </p:tav>
                                        <p:tav tm="100000">
                                          <p:val>
                                            <p:strVal val="#ppt_w"/>
                                          </p:val>
                                        </p:tav>
                                      </p:tavLst>
                                    </p:anim>
                                    <p:anim calcmode="lin" valueType="num">
                                      <p:cBhvr>
                                        <p:cTn id="50" dur="500" fill="hold"/>
                                        <p:tgtEl>
                                          <p:spTgt spid="20"/>
                                        </p:tgtEl>
                                        <p:attrNameLst>
                                          <p:attrName>ppt_h</p:attrName>
                                        </p:attrNameLst>
                                      </p:cBhvr>
                                      <p:tavLst>
                                        <p:tav tm="0">
                                          <p:val>
                                            <p:strVal val="#ppt_h"/>
                                          </p:val>
                                        </p:tav>
                                        <p:tav tm="100000">
                                          <p:val>
                                            <p:strVal val="#ppt_h"/>
                                          </p:val>
                                        </p:tav>
                                      </p:tavLst>
                                    </p:anim>
                                    <p:animEffect transition="in" filter="fade">
                                      <p:cBhvr>
                                        <p:cTn id="51" dur="500"/>
                                        <p:tgtEl>
                                          <p:spTgt spid="20"/>
                                        </p:tgtEl>
                                      </p:cBhvr>
                                    </p:animEffect>
                                  </p:childTnLst>
                                </p:cTn>
                              </p:par>
                              <p:par>
                                <p:cTn id="52" presetID="55" presetClass="entr" presetSubtype="0" fill="hold" grpId="0" nodeType="with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p:cTn id="54" dur="500" fill="hold"/>
                                        <p:tgtEl>
                                          <p:spTgt spid="21"/>
                                        </p:tgtEl>
                                        <p:attrNameLst>
                                          <p:attrName>ppt_w</p:attrName>
                                        </p:attrNameLst>
                                      </p:cBhvr>
                                      <p:tavLst>
                                        <p:tav tm="0">
                                          <p:val>
                                            <p:strVal val="#ppt_w*0.70"/>
                                          </p:val>
                                        </p:tav>
                                        <p:tav tm="100000">
                                          <p:val>
                                            <p:strVal val="#ppt_w"/>
                                          </p:val>
                                        </p:tav>
                                      </p:tavLst>
                                    </p:anim>
                                    <p:anim calcmode="lin" valueType="num">
                                      <p:cBhvr>
                                        <p:cTn id="55" dur="500" fill="hold"/>
                                        <p:tgtEl>
                                          <p:spTgt spid="21"/>
                                        </p:tgtEl>
                                        <p:attrNameLst>
                                          <p:attrName>ppt_h</p:attrName>
                                        </p:attrNameLst>
                                      </p:cBhvr>
                                      <p:tavLst>
                                        <p:tav tm="0">
                                          <p:val>
                                            <p:strVal val="#ppt_h"/>
                                          </p:val>
                                        </p:tav>
                                        <p:tav tm="100000">
                                          <p:val>
                                            <p:strVal val="#ppt_h"/>
                                          </p:val>
                                        </p:tav>
                                      </p:tavLst>
                                    </p:anim>
                                    <p:animEffect transition="in" filter="fade">
                                      <p:cBhvr>
                                        <p:cTn id="56" dur="500"/>
                                        <p:tgtEl>
                                          <p:spTgt spid="21"/>
                                        </p:tgtEl>
                                      </p:cBhvr>
                                    </p:animEffect>
                                  </p:childTnLst>
                                </p:cTn>
                              </p:par>
                              <p:par>
                                <p:cTn id="57" presetID="55" presetClass="entr" presetSubtype="0" fill="hold" grpId="0" nodeType="withEffect">
                                  <p:stCondLst>
                                    <p:cond delay="0"/>
                                  </p:stCondLst>
                                  <p:childTnLst>
                                    <p:set>
                                      <p:cBhvr>
                                        <p:cTn id="58" dur="1" fill="hold">
                                          <p:stCondLst>
                                            <p:cond delay="0"/>
                                          </p:stCondLst>
                                        </p:cTn>
                                        <p:tgtEl>
                                          <p:spTgt spid="22"/>
                                        </p:tgtEl>
                                        <p:attrNameLst>
                                          <p:attrName>style.visibility</p:attrName>
                                        </p:attrNameLst>
                                      </p:cBhvr>
                                      <p:to>
                                        <p:strVal val="visible"/>
                                      </p:to>
                                    </p:set>
                                    <p:anim calcmode="lin" valueType="num">
                                      <p:cBhvr>
                                        <p:cTn id="59" dur="500" fill="hold"/>
                                        <p:tgtEl>
                                          <p:spTgt spid="22"/>
                                        </p:tgtEl>
                                        <p:attrNameLst>
                                          <p:attrName>ppt_w</p:attrName>
                                        </p:attrNameLst>
                                      </p:cBhvr>
                                      <p:tavLst>
                                        <p:tav tm="0">
                                          <p:val>
                                            <p:strVal val="#ppt_w*0.70"/>
                                          </p:val>
                                        </p:tav>
                                        <p:tav tm="100000">
                                          <p:val>
                                            <p:strVal val="#ppt_w"/>
                                          </p:val>
                                        </p:tav>
                                      </p:tavLst>
                                    </p:anim>
                                    <p:anim calcmode="lin" valueType="num">
                                      <p:cBhvr>
                                        <p:cTn id="60" dur="500" fill="hold"/>
                                        <p:tgtEl>
                                          <p:spTgt spid="22"/>
                                        </p:tgtEl>
                                        <p:attrNameLst>
                                          <p:attrName>ppt_h</p:attrName>
                                        </p:attrNameLst>
                                      </p:cBhvr>
                                      <p:tavLst>
                                        <p:tav tm="0">
                                          <p:val>
                                            <p:strVal val="#ppt_h"/>
                                          </p:val>
                                        </p:tav>
                                        <p:tav tm="100000">
                                          <p:val>
                                            <p:strVal val="#ppt_h"/>
                                          </p:val>
                                        </p:tav>
                                      </p:tavLst>
                                    </p:anim>
                                    <p:animEffect transition="in" filter="fade">
                                      <p:cBhvr>
                                        <p:cTn id="6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Lst>
  </p:timing>
</p:sld>
</file>

<file path=ppt/theme/theme1.xml><?xml version="1.0" encoding="utf-8"?>
<a:theme xmlns:a="http://schemas.openxmlformats.org/drawingml/2006/main" name="LSU6">
  <a:themeElements>
    <a:clrScheme name="">
      <a:dk1>
        <a:srgbClr val="000000"/>
      </a:dk1>
      <a:lt1>
        <a:srgbClr val="FFFFFF"/>
      </a:lt1>
      <a:dk2>
        <a:srgbClr val="461D7C"/>
      </a:dk2>
      <a:lt2>
        <a:srgbClr val="CCCCCC"/>
      </a:lt2>
      <a:accent1>
        <a:srgbClr val="FDD023"/>
      </a:accent1>
      <a:accent2>
        <a:srgbClr val="AB1F03"/>
      </a:accent2>
      <a:accent3>
        <a:srgbClr val="FFFFFF"/>
      </a:accent3>
      <a:accent4>
        <a:srgbClr val="000000"/>
      </a:accent4>
      <a:accent5>
        <a:srgbClr val="FEE4AC"/>
      </a:accent5>
      <a:accent6>
        <a:srgbClr val="9B1B02"/>
      </a:accent6>
      <a:hlink>
        <a:srgbClr val="339999"/>
      </a:hlink>
      <a:folHlink>
        <a:srgbClr val="8CB811"/>
      </a:folHlink>
    </a:clrScheme>
    <a:fontScheme name="Office Them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1"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LSU6</Template>
  <TotalTime>1941</TotalTime>
  <Words>3938</Words>
  <Application>Microsoft Office PowerPoint</Application>
  <PresentationFormat>全屏显示(4:3)</PresentationFormat>
  <Paragraphs>237</Paragraphs>
  <Slides>20</Slides>
  <Notes>19</Notes>
  <HiddenSlides>0</HiddenSlides>
  <MMClips>0</MMClips>
  <ScaleCrop>false</ScaleCrop>
  <HeadingPairs>
    <vt:vector size="6" baseType="variant">
      <vt:variant>
        <vt:lpstr>主题</vt:lpstr>
      </vt:variant>
      <vt:variant>
        <vt:i4>1</vt:i4>
      </vt:variant>
      <vt:variant>
        <vt:lpstr>链接</vt:lpstr>
      </vt:variant>
      <vt:variant>
        <vt:i4>1</vt:i4>
      </vt:variant>
      <vt:variant>
        <vt:lpstr>幻灯片标题</vt:lpstr>
      </vt:variant>
      <vt:variant>
        <vt:i4>20</vt:i4>
      </vt:variant>
    </vt:vector>
  </HeadingPairs>
  <TitlesOfParts>
    <vt:vector size="22" baseType="lpstr">
      <vt:lpstr>LSU6</vt:lpstr>
      <vt:lpstr>E:\Study\GPU\NAS_11\figs\case_study.vsd\Drawing\~100p\矩形</vt:lpstr>
      <vt:lpstr>Performance and Power Analysis on ATI GPU: A Statistical Approach</vt:lpstr>
      <vt:lpstr>GPUs are important nowadays</vt:lpstr>
      <vt:lpstr>Prior studies on GPUs</vt:lpstr>
      <vt:lpstr>Our study</vt:lpstr>
      <vt:lpstr>Contributions</vt:lpstr>
      <vt:lpstr>Target GPU- ATI Radeon HD 5870</vt:lpstr>
      <vt:lpstr>Random Forest Model</vt:lpstr>
      <vt:lpstr>Experiment setup</vt:lpstr>
      <vt:lpstr>Overall Procedure</vt:lpstr>
      <vt:lpstr>Performance Characterization</vt:lpstr>
      <vt:lpstr>Make better use of the FastPath</vt:lpstr>
      <vt:lpstr>Power Consumption Analysis</vt:lpstr>
      <vt:lpstr>Case study on packing ratio</vt:lpstr>
      <vt:lpstr>Results</vt:lpstr>
      <vt:lpstr>Results – cont’d</vt:lpstr>
      <vt:lpstr>Results – cont’d</vt:lpstr>
      <vt:lpstr>Hardware and Software optimization</vt:lpstr>
      <vt:lpstr>Summary</vt:lpstr>
      <vt:lpstr>幻灯片 19</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and Power Analysis on an ATI GPU</dc:title>
  <dc:creator>Edison</dc:creator>
  <cp:lastModifiedBy>lenovo</cp:lastModifiedBy>
  <cp:revision>376</cp:revision>
  <dcterms:created xsi:type="dcterms:W3CDTF">2011-06-11T16:00:32Z</dcterms:created>
  <dcterms:modified xsi:type="dcterms:W3CDTF">2011-08-09T00:42:58Z</dcterms:modified>
</cp:coreProperties>
</file>